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82" r:id="rId1"/>
  </p:sldMasterIdLst>
  <p:notesMasterIdLst>
    <p:notesMasterId r:id="rId37"/>
  </p:notesMasterIdLst>
  <p:handoutMasterIdLst>
    <p:handoutMasterId r:id="rId38"/>
  </p:handoutMasterIdLst>
  <p:sldIdLst>
    <p:sldId id="256" r:id="rId2"/>
    <p:sldId id="269" r:id="rId3"/>
    <p:sldId id="308" r:id="rId4"/>
    <p:sldId id="283" r:id="rId5"/>
    <p:sldId id="296" r:id="rId6"/>
    <p:sldId id="295" r:id="rId7"/>
    <p:sldId id="294" r:id="rId8"/>
    <p:sldId id="281" r:id="rId9"/>
    <p:sldId id="303" r:id="rId10"/>
    <p:sldId id="304" r:id="rId11"/>
    <p:sldId id="305" r:id="rId12"/>
    <p:sldId id="282" r:id="rId13"/>
    <p:sldId id="300" r:id="rId14"/>
    <p:sldId id="285" r:id="rId15"/>
    <p:sldId id="309" r:id="rId16"/>
    <p:sldId id="310" r:id="rId17"/>
    <p:sldId id="284" r:id="rId18"/>
    <p:sldId id="293" r:id="rId19"/>
    <p:sldId id="292" r:id="rId20"/>
    <p:sldId id="306" r:id="rId21"/>
    <p:sldId id="307" r:id="rId22"/>
    <p:sldId id="297" r:id="rId23"/>
    <p:sldId id="311" r:id="rId24"/>
    <p:sldId id="298" r:id="rId25"/>
    <p:sldId id="260" r:id="rId26"/>
    <p:sldId id="261" r:id="rId27"/>
    <p:sldId id="257" r:id="rId28"/>
    <p:sldId id="289" r:id="rId29"/>
    <p:sldId id="313" r:id="rId30"/>
    <p:sldId id="312" r:id="rId31"/>
    <p:sldId id="301" r:id="rId32"/>
    <p:sldId id="314" r:id="rId33"/>
    <p:sldId id="290" r:id="rId34"/>
    <p:sldId id="270" r:id="rId35"/>
    <p:sldId id="2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GAdneU/JiodrV91VFEWaRP9i+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92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CEBFC-C811-4CFD-AC0A-ADF7334B447E}" type="doc">
      <dgm:prSet loTypeId="urn:microsoft.com/office/officeart/2005/8/layout/chevron1" loCatId="process" qsTypeId="urn:microsoft.com/office/officeart/2005/8/quickstyle/simple1" qsCatId="simple" csTypeId="urn:microsoft.com/office/officeart/2005/8/colors/accent1_2" csCatId="accent1" phldr="1"/>
      <dgm:spPr/>
    </dgm:pt>
    <dgm:pt modelId="{02412E09-3E40-4F28-AA99-3A4B5C8C8FF9}">
      <dgm:prSet phldrT="[Text]"/>
      <dgm:spPr/>
      <dgm:t>
        <a:bodyPr/>
        <a:lstStyle/>
        <a:p>
          <a:r>
            <a:rPr lang="en-US" dirty="0"/>
            <a:t>Choose A Topic &amp; Read Research Paper</a:t>
          </a:r>
        </a:p>
      </dgm:t>
    </dgm:pt>
    <dgm:pt modelId="{2DCC037D-52FB-40F9-A263-9BE2F5CE5E07}" type="parTrans" cxnId="{35C0C3A1-15C6-4398-A31C-D2C331AB1D4E}">
      <dgm:prSet/>
      <dgm:spPr/>
      <dgm:t>
        <a:bodyPr/>
        <a:lstStyle/>
        <a:p>
          <a:endParaRPr lang="en-US"/>
        </a:p>
      </dgm:t>
    </dgm:pt>
    <dgm:pt modelId="{29D1E9B8-BFC3-4A86-9EAD-6E204292E9D8}" type="sibTrans" cxnId="{35C0C3A1-15C6-4398-A31C-D2C331AB1D4E}">
      <dgm:prSet/>
      <dgm:spPr/>
      <dgm:t>
        <a:bodyPr/>
        <a:lstStyle/>
        <a:p>
          <a:endParaRPr lang="en-US"/>
        </a:p>
      </dgm:t>
    </dgm:pt>
    <dgm:pt modelId="{746EC2C3-BEFE-42D6-AC11-CF77D502695D}">
      <dgm:prSet phldrT="[Text]"/>
      <dgm:spPr/>
      <dgm:t>
        <a:bodyPr/>
        <a:lstStyle/>
        <a:p>
          <a:r>
            <a:rPr lang="en-US" dirty="0"/>
            <a:t>Find the Novelty to Work On</a:t>
          </a:r>
        </a:p>
      </dgm:t>
    </dgm:pt>
    <dgm:pt modelId="{58FA5CF3-F621-459B-97B7-3F8C76AB194F}" type="parTrans" cxnId="{C1C1A404-2461-47B4-B28D-1A61A6A75E23}">
      <dgm:prSet/>
      <dgm:spPr/>
      <dgm:t>
        <a:bodyPr/>
        <a:lstStyle/>
        <a:p>
          <a:endParaRPr lang="en-US"/>
        </a:p>
      </dgm:t>
    </dgm:pt>
    <dgm:pt modelId="{CA778D34-B433-4881-BBEC-61CA00FDD249}" type="sibTrans" cxnId="{C1C1A404-2461-47B4-B28D-1A61A6A75E23}">
      <dgm:prSet/>
      <dgm:spPr/>
      <dgm:t>
        <a:bodyPr/>
        <a:lstStyle/>
        <a:p>
          <a:endParaRPr lang="en-US"/>
        </a:p>
      </dgm:t>
    </dgm:pt>
    <dgm:pt modelId="{85517CA2-11D8-4473-B710-4DD816EC33D5}">
      <dgm:prSet phldrT="[Text]"/>
      <dgm:spPr/>
      <dgm:t>
        <a:bodyPr/>
        <a:lstStyle/>
        <a:p>
          <a:r>
            <a:rPr lang="en-US" dirty="0"/>
            <a:t>Build Outline of Project </a:t>
          </a:r>
        </a:p>
      </dgm:t>
    </dgm:pt>
    <dgm:pt modelId="{47114CC7-E43E-4069-A7DE-F0DA82EB302F}" type="parTrans" cxnId="{B5A21DC9-0158-4395-A563-661F912FFE50}">
      <dgm:prSet/>
      <dgm:spPr/>
      <dgm:t>
        <a:bodyPr/>
        <a:lstStyle/>
        <a:p>
          <a:endParaRPr lang="en-US"/>
        </a:p>
      </dgm:t>
    </dgm:pt>
    <dgm:pt modelId="{769B3176-157D-44AB-9C18-38D865F4AAF3}" type="sibTrans" cxnId="{B5A21DC9-0158-4395-A563-661F912FFE50}">
      <dgm:prSet/>
      <dgm:spPr/>
      <dgm:t>
        <a:bodyPr/>
        <a:lstStyle/>
        <a:p>
          <a:endParaRPr lang="en-US"/>
        </a:p>
      </dgm:t>
    </dgm:pt>
    <dgm:pt modelId="{37FE8436-F868-4005-AA71-550FF60EE031}">
      <dgm:prSet phldrT="[Text]"/>
      <dgm:spPr/>
      <dgm:t>
        <a:bodyPr/>
        <a:lstStyle/>
        <a:p>
          <a:r>
            <a:rPr lang="en-US" dirty="0"/>
            <a:t>Plan Presentation and Confirmations</a:t>
          </a:r>
        </a:p>
      </dgm:t>
    </dgm:pt>
    <dgm:pt modelId="{4F3817D9-85EE-454C-9EBC-9D268521CC5F}" type="parTrans" cxnId="{231982B2-2F2D-48B4-AA3A-E0E1D3D6B513}">
      <dgm:prSet/>
      <dgm:spPr/>
      <dgm:t>
        <a:bodyPr/>
        <a:lstStyle/>
        <a:p>
          <a:endParaRPr lang="en-US"/>
        </a:p>
      </dgm:t>
    </dgm:pt>
    <dgm:pt modelId="{BA2A6DEE-87C8-4F1B-9E7D-DFEC0F266653}" type="sibTrans" cxnId="{231982B2-2F2D-48B4-AA3A-E0E1D3D6B513}">
      <dgm:prSet/>
      <dgm:spPr/>
      <dgm:t>
        <a:bodyPr/>
        <a:lstStyle/>
        <a:p>
          <a:endParaRPr lang="en-US"/>
        </a:p>
      </dgm:t>
    </dgm:pt>
    <dgm:pt modelId="{25BAC924-866D-45BC-9AED-CD1E0DCCF20B}">
      <dgm:prSet phldrT="[Text]"/>
      <dgm:spPr/>
      <dgm:t>
        <a:bodyPr/>
        <a:lstStyle/>
        <a:p>
          <a:r>
            <a:rPr lang="en-US"/>
            <a:t>Project Implementation &amp; Execution</a:t>
          </a:r>
        </a:p>
      </dgm:t>
    </dgm:pt>
    <dgm:pt modelId="{E76E3A99-0F0A-4EA3-A516-3BD052AA19F8}" type="parTrans" cxnId="{52807266-C75C-46D8-8EEB-80B03F162BCF}">
      <dgm:prSet/>
      <dgm:spPr/>
      <dgm:t>
        <a:bodyPr/>
        <a:lstStyle/>
        <a:p>
          <a:endParaRPr lang="en-US"/>
        </a:p>
      </dgm:t>
    </dgm:pt>
    <dgm:pt modelId="{61C1FEF2-BDD6-422A-B99E-840F61BA2A9C}" type="sibTrans" cxnId="{52807266-C75C-46D8-8EEB-80B03F162BCF}">
      <dgm:prSet/>
      <dgm:spPr/>
      <dgm:t>
        <a:bodyPr/>
        <a:lstStyle/>
        <a:p>
          <a:endParaRPr lang="en-US"/>
        </a:p>
      </dgm:t>
    </dgm:pt>
    <dgm:pt modelId="{4136B887-C713-4FDE-89AE-9D47FBEF682D}" type="pres">
      <dgm:prSet presAssocID="{5B9CEBFC-C811-4CFD-AC0A-ADF7334B447E}" presName="Name0" presStyleCnt="0">
        <dgm:presLayoutVars>
          <dgm:dir/>
          <dgm:animLvl val="lvl"/>
          <dgm:resizeHandles val="exact"/>
        </dgm:presLayoutVars>
      </dgm:prSet>
      <dgm:spPr/>
    </dgm:pt>
    <dgm:pt modelId="{EAB17C66-6BE5-416B-A5A7-94339CDEB13F}" type="pres">
      <dgm:prSet presAssocID="{02412E09-3E40-4F28-AA99-3A4B5C8C8FF9}" presName="parTxOnly" presStyleLbl="node1" presStyleIdx="0" presStyleCnt="5">
        <dgm:presLayoutVars>
          <dgm:chMax val="0"/>
          <dgm:chPref val="0"/>
          <dgm:bulletEnabled val="1"/>
        </dgm:presLayoutVars>
      </dgm:prSet>
      <dgm:spPr/>
    </dgm:pt>
    <dgm:pt modelId="{55859ADA-B620-4B7A-9DC7-92271E7CB224}" type="pres">
      <dgm:prSet presAssocID="{29D1E9B8-BFC3-4A86-9EAD-6E204292E9D8}" presName="parTxOnlySpace" presStyleCnt="0"/>
      <dgm:spPr/>
    </dgm:pt>
    <dgm:pt modelId="{E81AD4CA-BC2D-41F6-8C4B-7B5A4CF40ED9}" type="pres">
      <dgm:prSet presAssocID="{746EC2C3-BEFE-42D6-AC11-CF77D502695D}" presName="parTxOnly" presStyleLbl="node1" presStyleIdx="1" presStyleCnt="5">
        <dgm:presLayoutVars>
          <dgm:chMax val="0"/>
          <dgm:chPref val="0"/>
          <dgm:bulletEnabled val="1"/>
        </dgm:presLayoutVars>
      </dgm:prSet>
      <dgm:spPr/>
    </dgm:pt>
    <dgm:pt modelId="{2443D9E5-2968-438E-A9BE-74B40D6FEF19}" type="pres">
      <dgm:prSet presAssocID="{CA778D34-B433-4881-BBEC-61CA00FDD249}" presName="parTxOnlySpace" presStyleCnt="0"/>
      <dgm:spPr/>
    </dgm:pt>
    <dgm:pt modelId="{3DAFD5A1-EFB9-4CD3-ACC4-294D418F1D73}" type="pres">
      <dgm:prSet presAssocID="{85517CA2-11D8-4473-B710-4DD816EC33D5}" presName="parTxOnly" presStyleLbl="node1" presStyleIdx="2" presStyleCnt="5">
        <dgm:presLayoutVars>
          <dgm:chMax val="0"/>
          <dgm:chPref val="0"/>
          <dgm:bulletEnabled val="1"/>
        </dgm:presLayoutVars>
      </dgm:prSet>
      <dgm:spPr/>
    </dgm:pt>
    <dgm:pt modelId="{7AF79384-4E17-4D87-A971-6DF8F704EB98}" type="pres">
      <dgm:prSet presAssocID="{769B3176-157D-44AB-9C18-38D865F4AAF3}" presName="parTxOnlySpace" presStyleCnt="0"/>
      <dgm:spPr/>
    </dgm:pt>
    <dgm:pt modelId="{72A25EB2-24BF-41CD-8D38-55D83A12144B}" type="pres">
      <dgm:prSet presAssocID="{37FE8436-F868-4005-AA71-550FF60EE031}" presName="parTxOnly" presStyleLbl="node1" presStyleIdx="3" presStyleCnt="5">
        <dgm:presLayoutVars>
          <dgm:chMax val="0"/>
          <dgm:chPref val="0"/>
          <dgm:bulletEnabled val="1"/>
        </dgm:presLayoutVars>
      </dgm:prSet>
      <dgm:spPr/>
    </dgm:pt>
    <dgm:pt modelId="{04891781-CE03-484E-AA2D-76BFF01470A9}" type="pres">
      <dgm:prSet presAssocID="{BA2A6DEE-87C8-4F1B-9E7D-DFEC0F266653}" presName="parTxOnlySpace" presStyleCnt="0"/>
      <dgm:spPr/>
    </dgm:pt>
    <dgm:pt modelId="{56923B18-2C68-46A5-916C-4FDD59BAD0C4}" type="pres">
      <dgm:prSet presAssocID="{25BAC924-866D-45BC-9AED-CD1E0DCCF20B}" presName="parTxOnly" presStyleLbl="node1" presStyleIdx="4" presStyleCnt="5">
        <dgm:presLayoutVars>
          <dgm:chMax val="0"/>
          <dgm:chPref val="0"/>
          <dgm:bulletEnabled val="1"/>
        </dgm:presLayoutVars>
      </dgm:prSet>
      <dgm:spPr/>
    </dgm:pt>
  </dgm:ptLst>
  <dgm:cxnLst>
    <dgm:cxn modelId="{C1C1A404-2461-47B4-B28D-1A61A6A75E23}" srcId="{5B9CEBFC-C811-4CFD-AC0A-ADF7334B447E}" destId="{746EC2C3-BEFE-42D6-AC11-CF77D502695D}" srcOrd="1" destOrd="0" parTransId="{58FA5CF3-F621-459B-97B7-3F8C76AB194F}" sibTransId="{CA778D34-B433-4881-BBEC-61CA00FDD249}"/>
    <dgm:cxn modelId="{A1A8753D-00AE-4941-99B3-493B326EEE3D}" type="presOf" srcId="{25BAC924-866D-45BC-9AED-CD1E0DCCF20B}" destId="{56923B18-2C68-46A5-916C-4FDD59BAD0C4}" srcOrd="0" destOrd="0" presId="urn:microsoft.com/office/officeart/2005/8/layout/chevron1"/>
    <dgm:cxn modelId="{52807266-C75C-46D8-8EEB-80B03F162BCF}" srcId="{5B9CEBFC-C811-4CFD-AC0A-ADF7334B447E}" destId="{25BAC924-866D-45BC-9AED-CD1E0DCCF20B}" srcOrd="4" destOrd="0" parTransId="{E76E3A99-0F0A-4EA3-A516-3BD052AA19F8}" sibTransId="{61C1FEF2-BDD6-422A-B99E-840F61BA2A9C}"/>
    <dgm:cxn modelId="{C59ED090-9AE4-4EC9-AC2C-EC62E8EFCE76}" type="presOf" srcId="{02412E09-3E40-4F28-AA99-3A4B5C8C8FF9}" destId="{EAB17C66-6BE5-416B-A5A7-94339CDEB13F}" srcOrd="0" destOrd="0" presId="urn:microsoft.com/office/officeart/2005/8/layout/chevron1"/>
    <dgm:cxn modelId="{58544398-AAED-4D05-980C-16381059E939}" type="presOf" srcId="{37FE8436-F868-4005-AA71-550FF60EE031}" destId="{72A25EB2-24BF-41CD-8D38-55D83A12144B}" srcOrd="0" destOrd="0" presId="urn:microsoft.com/office/officeart/2005/8/layout/chevron1"/>
    <dgm:cxn modelId="{0F56D29E-B070-48C0-A418-8D8F2AC6A8EB}" type="presOf" srcId="{746EC2C3-BEFE-42D6-AC11-CF77D502695D}" destId="{E81AD4CA-BC2D-41F6-8C4B-7B5A4CF40ED9}" srcOrd="0" destOrd="0" presId="urn:microsoft.com/office/officeart/2005/8/layout/chevron1"/>
    <dgm:cxn modelId="{35C0C3A1-15C6-4398-A31C-D2C331AB1D4E}" srcId="{5B9CEBFC-C811-4CFD-AC0A-ADF7334B447E}" destId="{02412E09-3E40-4F28-AA99-3A4B5C8C8FF9}" srcOrd="0" destOrd="0" parTransId="{2DCC037D-52FB-40F9-A263-9BE2F5CE5E07}" sibTransId="{29D1E9B8-BFC3-4A86-9EAD-6E204292E9D8}"/>
    <dgm:cxn modelId="{231982B2-2F2D-48B4-AA3A-E0E1D3D6B513}" srcId="{5B9CEBFC-C811-4CFD-AC0A-ADF7334B447E}" destId="{37FE8436-F868-4005-AA71-550FF60EE031}" srcOrd="3" destOrd="0" parTransId="{4F3817D9-85EE-454C-9EBC-9D268521CC5F}" sibTransId="{BA2A6DEE-87C8-4F1B-9E7D-DFEC0F266653}"/>
    <dgm:cxn modelId="{39813FB3-487E-426E-B8AB-6A0401FB8BC1}" type="presOf" srcId="{85517CA2-11D8-4473-B710-4DD816EC33D5}" destId="{3DAFD5A1-EFB9-4CD3-ACC4-294D418F1D73}" srcOrd="0" destOrd="0" presId="urn:microsoft.com/office/officeart/2005/8/layout/chevron1"/>
    <dgm:cxn modelId="{24F3CBB5-AD62-44D8-9593-92BC7E09ADEE}" type="presOf" srcId="{5B9CEBFC-C811-4CFD-AC0A-ADF7334B447E}" destId="{4136B887-C713-4FDE-89AE-9D47FBEF682D}" srcOrd="0" destOrd="0" presId="urn:microsoft.com/office/officeart/2005/8/layout/chevron1"/>
    <dgm:cxn modelId="{B5A21DC9-0158-4395-A563-661F912FFE50}" srcId="{5B9CEBFC-C811-4CFD-AC0A-ADF7334B447E}" destId="{85517CA2-11D8-4473-B710-4DD816EC33D5}" srcOrd="2" destOrd="0" parTransId="{47114CC7-E43E-4069-A7DE-F0DA82EB302F}" sibTransId="{769B3176-157D-44AB-9C18-38D865F4AAF3}"/>
    <dgm:cxn modelId="{F53E7909-6681-4768-A2FE-5490177F94A9}" type="presParOf" srcId="{4136B887-C713-4FDE-89AE-9D47FBEF682D}" destId="{EAB17C66-6BE5-416B-A5A7-94339CDEB13F}" srcOrd="0" destOrd="0" presId="urn:microsoft.com/office/officeart/2005/8/layout/chevron1"/>
    <dgm:cxn modelId="{75BF8A32-3D77-4F50-B436-F5ADC3DB02A8}" type="presParOf" srcId="{4136B887-C713-4FDE-89AE-9D47FBEF682D}" destId="{55859ADA-B620-4B7A-9DC7-92271E7CB224}" srcOrd="1" destOrd="0" presId="urn:microsoft.com/office/officeart/2005/8/layout/chevron1"/>
    <dgm:cxn modelId="{C33C8C1B-C2B1-4272-AFA3-D97E89786711}" type="presParOf" srcId="{4136B887-C713-4FDE-89AE-9D47FBEF682D}" destId="{E81AD4CA-BC2D-41F6-8C4B-7B5A4CF40ED9}" srcOrd="2" destOrd="0" presId="urn:microsoft.com/office/officeart/2005/8/layout/chevron1"/>
    <dgm:cxn modelId="{F6583B15-FD12-4719-97C4-C170262DDFC8}" type="presParOf" srcId="{4136B887-C713-4FDE-89AE-9D47FBEF682D}" destId="{2443D9E5-2968-438E-A9BE-74B40D6FEF19}" srcOrd="3" destOrd="0" presId="urn:microsoft.com/office/officeart/2005/8/layout/chevron1"/>
    <dgm:cxn modelId="{F72EE4A7-9A78-463C-9554-79C3748EEE2F}" type="presParOf" srcId="{4136B887-C713-4FDE-89AE-9D47FBEF682D}" destId="{3DAFD5A1-EFB9-4CD3-ACC4-294D418F1D73}" srcOrd="4" destOrd="0" presId="urn:microsoft.com/office/officeart/2005/8/layout/chevron1"/>
    <dgm:cxn modelId="{E843FD6F-CBF2-4BAB-A5DE-EFA83F033F0B}" type="presParOf" srcId="{4136B887-C713-4FDE-89AE-9D47FBEF682D}" destId="{7AF79384-4E17-4D87-A971-6DF8F704EB98}" srcOrd="5" destOrd="0" presId="urn:microsoft.com/office/officeart/2005/8/layout/chevron1"/>
    <dgm:cxn modelId="{6CF019DA-EA6D-46A9-803C-574CC15BFB3D}" type="presParOf" srcId="{4136B887-C713-4FDE-89AE-9D47FBEF682D}" destId="{72A25EB2-24BF-41CD-8D38-55D83A12144B}" srcOrd="6" destOrd="0" presId="urn:microsoft.com/office/officeart/2005/8/layout/chevron1"/>
    <dgm:cxn modelId="{B4599BFB-8657-46AE-9545-5A5C7E8DE26E}" type="presParOf" srcId="{4136B887-C713-4FDE-89AE-9D47FBEF682D}" destId="{04891781-CE03-484E-AA2D-76BFF01470A9}" srcOrd="7" destOrd="0" presId="urn:microsoft.com/office/officeart/2005/8/layout/chevron1"/>
    <dgm:cxn modelId="{10BB48EC-0F60-4EF5-9FD7-B44F34BDFDBA}" type="presParOf" srcId="{4136B887-C713-4FDE-89AE-9D47FBEF682D}" destId="{56923B18-2C68-46A5-916C-4FDD59BAD0C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58E29A-783D-442C-95D8-C073A975BF8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74FF5E8D-5382-42E2-89CE-C79F1575E136}">
      <dgm:prSet/>
      <dgm:spPr/>
      <dgm:t>
        <a:bodyPr/>
        <a:lstStyle/>
        <a:p>
          <a:r>
            <a:rPr lang="en-US" dirty="0"/>
            <a:t>The project is divided into 4 modules:</a:t>
          </a:r>
        </a:p>
      </dgm:t>
    </dgm:pt>
    <dgm:pt modelId="{CD0F363A-FB1B-430E-867A-D268F24B094D}" type="parTrans" cxnId="{44E3D45E-6DE3-4584-826E-4E6DB793621F}">
      <dgm:prSet/>
      <dgm:spPr/>
      <dgm:t>
        <a:bodyPr/>
        <a:lstStyle/>
        <a:p>
          <a:endParaRPr lang="en-US"/>
        </a:p>
      </dgm:t>
    </dgm:pt>
    <dgm:pt modelId="{731DB67F-BF2A-41C0-B85D-6BB0D1926076}" type="sibTrans" cxnId="{44E3D45E-6DE3-4584-826E-4E6DB793621F}">
      <dgm:prSet/>
      <dgm:spPr/>
      <dgm:t>
        <a:bodyPr/>
        <a:lstStyle/>
        <a:p>
          <a:endParaRPr lang="en-US"/>
        </a:p>
      </dgm:t>
    </dgm:pt>
    <dgm:pt modelId="{1790B47D-3401-491C-89D6-8EB7BB0BF87E}">
      <dgm:prSet custT="1"/>
      <dgm:spPr/>
      <dgm:t>
        <a:bodyPr/>
        <a:lstStyle/>
        <a:p>
          <a:r>
            <a:rPr lang="en-US" sz="3300" dirty="0"/>
            <a:t>User’s Inputs </a:t>
          </a:r>
        </a:p>
        <a:p>
          <a:r>
            <a:rPr lang="en-US" sz="3300" dirty="0"/>
            <a:t>	</a:t>
          </a:r>
        </a:p>
      </dgm:t>
    </dgm:pt>
    <dgm:pt modelId="{A7BF91BC-0A8B-4420-A0AB-B0512AC98C3E}" type="parTrans" cxnId="{A15327FF-DE85-4FAC-92F7-EC79C539EDC0}">
      <dgm:prSet/>
      <dgm:spPr/>
      <dgm:t>
        <a:bodyPr/>
        <a:lstStyle/>
        <a:p>
          <a:endParaRPr lang="en-US"/>
        </a:p>
      </dgm:t>
    </dgm:pt>
    <dgm:pt modelId="{0AFFB15D-8D7A-4BF1-A786-E7D64EF8787E}" type="sibTrans" cxnId="{A15327FF-DE85-4FAC-92F7-EC79C539EDC0}">
      <dgm:prSet/>
      <dgm:spPr/>
      <dgm:t>
        <a:bodyPr/>
        <a:lstStyle/>
        <a:p>
          <a:endParaRPr lang="en-US"/>
        </a:p>
      </dgm:t>
    </dgm:pt>
    <dgm:pt modelId="{3EF2A4D3-2E54-4FA8-8647-CC351422A2A5}">
      <dgm:prSet/>
      <dgm:spPr/>
      <dgm:t>
        <a:bodyPr/>
        <a:lstStyle/>
        <a:p>
          <a:r>
            <a:rPr lang="en-US" dirty="0"/>
            <a:t>Recommendations System</a:t>
          </a:r>
        </a:p>
      </dgm:t>
    </dgm:pt>
    <dgm:pt modelId="{FA1B2027-0D93-4373-9DF0-2A852682A7E2}" type="parTrans" cxnId="{068F2FC1-AFBA-4181-B616-B6507B55B58F}">
      <dgm:prSet/>
      <dgm:spPr/>
      <dgm:t>
        <a:bodyPr/>
        <a:lstStyle/>
        <a:p>
          <a:endParaRPr lang="en-US"/>
        </a:p>
      </dgm:t>
    </dgm:pt>
    <dgm:pt modelId="{2B70CDEC-96DF-4A17-B538-F95F1E9BC73B}" type="sibTrans" cxnId="{068F2FC1-AFBA-4181-B616-B6507B55B58F}">
      <dgm:prSet/>
      <dgm:spPr/>
      <dgm:t>
        <a:bodyPr/>
        <a:lstStyle/>
        <a:p>
          <a:endParaRPr lang="en-US"/>
        </a:p>
      </dgm:t>
    </dgm:pt>
    <dgm:pt modelId="{F4A49A69-6796-4746-9F6F-B5D57C4638D2}">
      <dgm:prSet/>
      <dgm:spPr/>
      <dgm:t>
        <a:bodyPr/>
        <a:lstStyle/>
        <a:p>
          <a:r>
            <a:rPr lang="en-US"/>
            <a:t>Setting the Recommended angles </a:t>
          </a:r>
        </a:p>
      </dgm:t>
    </dgm:pt>
    <dgm:pt modelId="{B1C4DB37-AFD0-4A7D-A5A4-50463C687C30}" type="parTrans" cxnId="{C8A9E67B-23EA-430B-8363-D36CCA02978A}">
      <dgm:prSet/>
      <dgm:spPr/>
      <dgm:t>
        <a:bodyPr/>
        <a:lstStyle/>
        <a:p>
          <a:endParaRPr lang="en-US"/>
        </a:p>
      </dgm:t>
    </dgm:pt>
    <dgm:pt modelId="{69F4937E-34A3-4C76-95A1-AA187752A79C}" type="sibTrans" cxnId="{C8A9E67B-23EA-430B-8363-D36CCA02978A}">
      <dgm:prSet/>
      <dgm:spPr/>
      <dgm:t>
        <a:bodyPr/>
        <a:lstStyle/>
        <a:p>
          <a:endParaRPr lang="en-US"/>
        </a:p>
      </dgm:t>
    </dgm:pt>
    <dgm:pt modelId="{617F35C4-C9BE-4C77-9B90-4F0008AA7DFD}">
      <dgm:prSet/>
      <dgm:spPr/>
      <dgm:t>
        <a:bodyPr/>
        <a:lstStyle/>
        <a:p>
          <a:r>
            <a:rPr lang="en-US"/>
            <a:t>Curl counters</a:t>
          </a:r>
        </a:p>
      </dgm:t>
    </dgm:pt>
    <dgm:pt modelId="{3164CF6C-FE10-4D4B-B671-ADB4F0256801}" type="parTrans" cxnId="{00EE81CE-0551-4133-9710-7532260BC603}">
      <dgm:prSet/>
      <dgm:spPr/>
      <dgm:t>
        <a:bodyPr/>
        <a:lstStyle/>
        <a:p>
          <a:endParaRPr lang="en-US"/>
        </a:p>
      </dgm:t>
    </dgm:pt>
    <dgm:pt modelId="{691CA26B-A455-4D53-9B20-4F86498A9CE3}" type="sibTrans" cxnId="{00EE81CE-0551-4133-9710-7532260BC603}">
      <dgm:prSet/>
      <dgm:spPr/>
      <dgm:t>
        <a:bodyPr/>
        <a:lstStyle/>
        <a:p>
          <a:endParaRPr lang="en-US"/>
        </a:p>
      </dgm:t>
    </dgm:pt>
    <dgm:pt modelId="{88C026E4-98B9-4EF3-A21E-AF78F9995D3B}" type="pres">
      <dgm:prSet presAssocID="{2158E29A-783D-442C-95D8-C073A975BF86}" presName="vert0" presStyleCnt="0">
        <dgm:presLayoutVars>
          <dgm:dir/>
          <dgm:animOne val="branch"/>
          <dgm:animLvl val="lvl"/>
        </dgm:presLayoutVars>
      </dgm:prSet>
      <dgm:spPr/>
    </dgm:pt>
    <dgm:pt modelId="{3EC064A4-D536-4B97-9338-B9BEA77FDBAE}" type="pres">
      <dgm:prSet presAssocID="{74FF5E8D-5382-42E2-89CE-C79F1575E136}" presName="thickLine" presStyleLbl="alignNode1" presStyleIdx="0" presStyleCnt="1"/>
      <dgm:spPr/>
    </dgm:pt>
    <dgm:pt modelId="{280F3513-5E09-4CB0-82B6-AD2B47A25CB8}" type="pres">
      <dgm:prSet presAssocID="{74FF5E8D-5382-42E2-89CE-C79F1575E136}" presName="horz1" presStyleCnt="0"/>
      <dgm:spPr/>
    </dgm:pt>
    <dgm:pt modelId="{9B2DE487-777F-4367-B3C0-FC52C9372CFC}" type="pres">
      <dgm:prSet presAssocID="{74FF5E8D-5382-42E2-89CE-C79F1575E136}" presName="tx1" presStyleLbl="revTx" presStyleIdx="0" presStyleCnt="5" custScaleX="124720"/>
      <dgm:spPr/>
    </dgm:pt>
    <dgm:pt modelId="{2EF2F6D8-FACF-43A0-A4DF-CF4560843ECD}" type="pres">
      <dgm:prSet presAssocID="{74FF5E8D-5382-42E2-89CE-C79F1575E136}" presName="vert1" presStyleCnt="0"/>
      <dgm:spPr/>
    </dgm:pt>
    <dgm:pt modelId="{53153F5E-0819-4AE8-A032-E92D26FF87C4}" type="pres">
      <dgm:prSet presAssocID="{1790B47D-3401-491C-89D6-8EB7BB0BF87E}" presName="vertSpace2a" presStyleCnt="0"/>
      <dgm:spPr/>
    </dgm:pt>
    <dgm:pt modelId="{1CEEE668-0F0B-45FA-BB2A-BCBCCA053382}" type="pres">
      <dgm:prSet presAssocID="{1790B47D-3401-491C-89D6-8EB7BB0BF87E}" presName="horz2" presStyleCnt="0"/>
      <dgm:spPr/>
    </dgm:pt>
    <dgm:pt modelId="{DDE4FBDB-D9FC-4B39-8A5F-8E3B5FE13244}" type="pres">
      <dgm:prSet presAssocID="{1790B47D-3401-491C-89D6-8EB7BB0BF87E}" presName="horzSpace2" presStyleCnt="0"/>
      <dgm:spPr/>
    </dgm:pt>
    <dgm:pt modelId="{FCDB5094-98C1-4803-B725-2E6609469082}" type="pres">
      <dgm:prSet presAssocID="{1790B47D-3401-491C-89D6-8EB7BB0BF87E}" presName="tx2" presStyleLbl="revTx" presStyleIdx="1" presStyleCnt="5" custScaleY="75676"/>
      <dgm:spPr/>
    </dgm:pt>
    <dgm:pt modelId="{14C07DB5-3729-4214-9003-71DB059D30D3}" type="pres">
      <dgm:prSet presAssocID="{1790B47D-3401-491C-89D6-8EB7BB0BF87E}" presName="vert2" presStyleCnt="0"/>
      <dgm:spPr/>
    </dgm:pt>
    <dgm:pt modelId="{C501F5FE-24A4-4C14-9CF9-0D6A7DE9E0A8}" type="pres">
      <dgm:prSet presAssocID="{1790B47D-3401-491C-89D6-8EB7BB0BF87E}" presName="thinLine2b" presStyleLbl="callout" presStyleIdx="0" presStyleCnt="4"/>
      <dgm:spPr/>
    </dgm:pt>
    <dgm:pt modelId="{4394D0C4-C91D-4CA1-ABDB-41BB799395B9}" type="pres">
      <dgm:prSet presAssocID="{1790B47D-3401-491C-89D6-8EB7BB0BF87E}" presName="vertSpace2b" presStyleCnt="0"/>
      <dgm:spPr/>
    </dgm:pt>
    <dgm:pt modelId="{B4E96C15-F0B2-4E76-9B15-9C63DB1112BE}" type="pres">
      <dgm:prSet presAssocID="{3EF2A4D3-2E54-4FA8-8647-CC351422A2A5}" presName="horz2" presStyleCnt="0"/>
      <dgm:spPr/>
    </dgm:pt>
    <dgm:pt modelId="{CC740652-19C1-4ED4-85E9-8CE84203AE44}" type="pres">
      <dgm:prSet presAssocID="{3EF2A4D3-2E54-4FA8-8647-CC351422A2A5}" presName="horzSpace2" presStyleCnt="0"/>
      <dgm:spPr/>
    </dgm:pt>
    <dgm:pt modelId="{78349DB3-4ED8-45D0-A8CD-DC5CE1C9ACE8}" type="pres">
      <dgm:prSet presAssocID="{3EF2A4D3-2E54-4FA8-8647-CC351422A2A5}" presName="tx2" presStyleLbl="revTx" presStyleIdx="2" presStyleCnt="5"/>
      <dgm:spPr/>
    </dgm:pt>
    <dgm:pt modelId="{9D388BBF-6A9D-4B44-B11A-804B1BBC2073}" type="pres">
      <dgm:prSet presAssocID="{3EF2A4D3-2E54-4FA8-8647-CC351422A2A5}" presName="vert2" presStyleCnt="0"/>
      <dgm:spPr/>
    </dgm:pt>
    <dgm:pt modelId="{ECE472DC-467C-411A-92DA-0D646469F2F3}" type="pres">
      <dgm:prSet presAssocID="{3EF2A4D3-2E54-4FA8-8647-CC351422A2A5}" presName="thinLine2b" presStyleLbl="callout" presStyleIdx="1" presStyleCnt="4"/>
      <dgm:spPr/>
    </dgm:pt>
    <dgm:pt modelId="{DE036881-C9F9-4EE9-A5B1-A96A1ABD53F6}" type="pres">
      <dgm:prSet presAssocID="{3EF2A4D3-2E54-4FA8-8647-CC351422A2A5}" presName="vertSpace2b" presStyleCnt="0"/>
      <dgm:spPr/>
    </dgm:pt>
    <dgm:pt modelId="{6B8FAA13-CE18-4755-AA91-46D279554287}" type="pres">
      <dgm:prSet presAssocID="{F4A49A69-6796-4746-9F6F-B5D57C4638D2}" presName="horz2" presStyleCnt="0"/>
      <dgm:spPr/>
    </dgm:pt>
    <dgm:pt modelId="{58FC9A1C-1288-4605-8ACC-7E2600AA0DAA}" type="pres">
      <dgm:prSet presAssocID="{F4A49A69-6796-4746-9F6F-B5D57C4638D2}" presName="horzSpace2" presStyleCnt="0"/>
      <dgm:spPr/>
    </dgm:pt>
    <dgm:pt modelId="{BA63F3FD-FE29-4A7D-9A54-D0C699B50624}" type="pres">
      <dgm:prSet presAssocID="{F4A49A69-6796-4746-9F6F-B5D57C4638D2}" presName="tx2" presStyleLbl="revTx" presStyleIdx="3" presStyleCnt="5"/>
      <dgm:spPr/>
    </dgm:pt>
    <dgm:pt modelId="{D57FD074-E513-4C63-9CC7-56BDBD986D8B}" type="pres">
      <dgm:prSet presAssocID="{F4A49A69-6796-4746-9F6F-B5D57C4638D2}" presName="vert2" presStyleCnt="0"/>
      <dgm:spPr/>
    </dgm:pt>
    <dgm:pt modelId="{8C61DBC7-FBB1-4000-8806-63E7651B479B}" type="pres">
      <dgm:prSet presAssocID="{F4A49A69-6796-4746-9F6F-B5D57C4638D2}" presName="thinLine2b" presStyleLbl="callout" presStyleIdx="2" presStyleCnt="4"/>
      <dgm:spPr/>
    </dgm:pt>
    <dgm:pt modelId="{7B4936E8-ECE9-4384-91C6-7611871EDCB0}" type="pres">
      <dgm:prSet presAssocID="{F4A49A69-6796-4746-9F6F-B5D57C4638D2}" presName="vertSpace2b" presStyleCnt="0"/>
      <dgm:spPr/>
    </dgm:pt>
    <dgm:pt modelId="{21A4F7BA-DC85-44FE-95EF-E41B034F837F}" type="pres">
      <dgm:prSet presAssocID="{617F35C4-C9BE-4C77-9B90-4F0008AA7DFD}" presName="horz2" presStyleCnt="0"/>
      <dgm:spPr/>
    </dgm:pt>
    <dgm:pt modelId="{6921477D-74E3-4888-8AEB-50FA905DA95C}" type="pres">
      <dgm:prSet presAssocID="{617F35C4-C9BE-4C77-9B90-4F0008AA7DFD}" presName="horzSpace2" presStyleCnt="0"/>
      <dgm:spPr/>
    </dgm:pt>
    <dgm:pt modelId="{399B4B7B-583C-4044-96E5-A69D59A7A91C}" type="pres">
      <dgm:prSet presAssocID="{617F35C4-C9BE-4C77-9B90-4F0008AA7DFD}" presName="tx2" presStyleLbl="revTx" presStyleIdx="4" presStyleCnt="5"/>
      <dgm:spPr/>
    </dgm:pt>
    <dgm:pt modelId="{15192F14-8953-4CA8-A325-376AA8E067AF}" type="pres">
      <dgm:prSet presAssocID="{617F35C4-C9BE-4C77-9B90-4F0008AA7DFD}" presName="vert2" presStyleCnt="0"/>
      <dgm:spPr/>
    </dgm:pt>
    <dgm:pt modelId="{046FA4AB-E416-43E2-B212-74902187D339}" type="pres">
      <dgm:prSet presAssocID="{617F35C4-C9BE-4C77-9B90-4F0008AA7DFD}" presName="thinLine2b" presStyleLbl="callout" presStyleIdx="3" presStyleCnt="4"/>
      <dgm:spPr/>
    </dgm:pt>
    <dgm:pt modelId="{7791F3E2-B41F-4FFF-911A-AE972DF6E459}" type="pres">
      <dgm:prSet presAssocID="{617F35C4-C9BE-4C77-9B90-4F0008AA7DFD}" presName="vertSpace2b" presStyleCnt="0"/>
      <dgm:spPr/>
    </dgm:pt>
  </dgm:ptLst>
  <dgm:cxnLst>
    <dgm:cxn modelId="{098E4D08-B480-43F6-9859-D815E8FFE50D}" type="presOf" srcId="{617F35C4-C9BE-4C77-9B90-4F0008AA7DFD}" destId="{399B4B7B-583C-4044-96E5-A69D59A7A91C}" srcOrd="0" destOrd="0" presId="urn:microsoft.com/office/officeart/2008/layout/LinedList"/>
    <dgm:cxn modelId="{C07DA05E-52E6-430B-A093-1CC32BB097FA}" type="presOf" srcId="{74FF5E8D-5382-42E2-89CE-C79F1575E136}" destId="{9B2DE487-777F-4367-B3C0-FC52C9372CFC}" srcOrd="0" destOrd="0" presId="urn:microsoft.com/office/officeart/2008/layout/LinedList"/>
    <dgm:cxn modelId="{44E3D45E-6DE3-4584-826E-4E6DB793621F}" srcId="{2158E29A-783D-442C-95D8-C073A975BF86}" destId="{74FF5E8D-5382-42E2-89CE-C79F1575E136}" srcOrd="0" destOrd="0" parTransId="{CD0F363A-FB1B-430E-867A-D268F24B094D}" sibTransId="{731DB67F-BF2A-41C0-B85D-6BB0D1926076}"/>
    <dgm:cxn modelId="{C41BA243-1F65-4E73-B647-8E133C966F01}" type="presOf" srcId="{1790B47D-3401-491C-89D6-8EB7BB0BF87E}" destId="{FCDB5094-98C1-4803-B725-2E6609469082}" srcOrd="0" destOrd="0" presId="urn:microsoft.com/office/officeart/2008/layout/LinedList"/>
    <dgm:cxn modelId="{7D171253-3737-45CC-9ADD-2CA2330FE61E}" type="presOf" srcId="{2158E29A-783D-442C-95D8-C073A975BF86}" destId="{88C026E4-98B9-4EF3-A21E-AF78F9995D3B}" srcOrd="0" destOrd="0" presId="urn:microsoft.com/office/officeart/2008/layout/LinedList"/>
    <dgm:cxn modelId="{C8A9E67B-23EA-430B-8363-D36CCA02978A}" srcId="{74FF5E8D-5382-42E2-89CE-C79F1575E136}" destId="{F4A49A69-6796-4746-9F6F-B5D57C4638D2}" srcOrd="2" destOrd="0" parTransId="{B1C4DB37-AFD0-4A7D-A5A4-50463C687C30}" sibTransId="{69F4937E-34A3-4C76-95A1-AA187752A79C}"/>
    <dgm:cxn modelId="{B1E131B1-524A-45DB-84E7-F4B8465BF9F5}" type="presOf" srcId="{3EF2A4D3-2E54-4FA8-8647-CC351422A2A5}" destId="{78349DB3-4ED8-45D0-A8CD-DC5CE1C9ACE8}" srcOrd="0" destOrd="0" presId="urn:microsoft.com/office/officeart/2008/layout/LinedList"/>
    <dgm:cxn modelId="{068F2FC1-AFBA-4181-B616-B6507B55B58F}" srcId="{74FF5E8D-5382-42E2-89CE-C79F1575E136}" destId="{3EF2A4D3-2E54-4FA8-8647-CC351422A2A5}" srcOrd="1" destOrd="0" parTransId="{FA1B2027-0D93-4373-9DF0-2A852682A7E2}" sibTransId="{2B70CDEC-96DF-4A17-B538-F95F1E9BC73B}"/>
    <dgm:cxn modelId="{00EE81CE-0551-4133-9710-7532260BC603}" srcId="{74FF5E8D-5382-42E2-89CE-C79F1575E136}" destId="{617F35C4-C9BE-4C77-9B90-4F0008AA7DFD}" srcOrd="3" destOrd="0" parTransId="{3164CF6C-FE10-4D4B-B671-ADB4F0256801}" sibTransId="{691CA26B-A455-4D53-9B20-4F86498A9CE3}"/>
    <dgm:cxn modelId="{BE95ABEF-FF7B-4789-9369-AB638F8BDBCB}" type="presOf" srcId="{F4A49A69-6796-4746-9F6F-B5D57C4638D2}" destId="{BA63F3FD-FE29-4A7D-9A54-D0C699B50624}" srcOrd="0" destOrd="0" presId="urn:microsoft.com/office/officeart/2008/layout/LinedList"/>
    <dgm:cxn modelId="{A15327FF-DE85-4FAC-92F7-EC79C539EDC0}" srcId="{74FF5E8D-5382-42E2-89CE-C79F1575E136}" destId="{1790B47D-3401-491C-89D6-8EB7BB0BF87E}" srcOrd="0" destOrd="0" parTransId="{A7BF91BC-0A8B-4420-A0AB-B0512AC98C3E}" sibTransId="{0AFFB15D-8D7A-4BF1-A786-E7D64EF8787E}"/>
    <dgm:cxn modelId="{A9DFBB53-C758-46A2-B78D-384416130D39}" type="presParOf" srcId="{88C026E4-98B9-4EF3-A21E-AF78F9995D3B}" destId="{3EC064A4-D536-4B97-9338-B9BEA77FDBAE}" srcOrd="0" destOrd="0" presId="urn:microsoft.com/office/officeart/2008/layout/LinedList"/>
    <dgm:cxn modelId="{115FFEDB-6387-4BC1-874B-AE94A4E20477}" type="presParOf" srcId="{88C026E4-98B9-4EF3-A21E-AF78F9995D3B}" destId="{280F3513-5E09-4CB0-82B6-AD2B47A25CB8}" srcOrd="1" destOrd="0" presId="urn:microsoft.com/office/officeart/2008/layout/LinedList"/>
    <dgm:cxn modelId="{94422F68-1377-4BF6-A7D8-36A5689E406A}" type="presParOf" srcId="{280F3513-5E09-4CB0-82B6-AD2B47A25CB8}" destId="{9B2DE487-777F-4367-B3C0-FC52C9372CFC}" srcOrd="0" destOrd="0" presId="urn:microsoft.com/office/officeart/2008/layout/LinedList"/>
    <dgm:cxn modelId="{2B042FF3-D6B8-4BDE-9E28-8EA7FF4B9904}" type="presParOf" srcId="{280F3513-5E09-4CB0-82B6-AD2B47A25CB8}" destId="{2EF2F6D8-FACF-43A0-A4DF-CF4560843ECD}" srcOrd="1" destOrd="0" presId="urn:microsoft.com/office/officeart/2008/layout/LinedList"/>
    <dgm:cxn modelId="{B289D2F5-8EFE-402E-8241-BFC161B95BE0}" type="presParOf" srcId="{2EF2F6D8-FACF-43A0-A4DF-CF4560843ECD}" destId="{53153F5E-0819-4AE8-A032-E92D26FF87C4}" srcOrd="0" destOrd="0" presId="urn:microsoft.com/office/officeart/2008/layout/LinedList"/>
    <dgm:cxn modelId="{292749AC-4625-44AF-A2F8-C6838E281634}" type="presParOf" srcId="{2EF2F6D8-FACF-43A0-A4DF-CF4560843ECD}" destId="{1CEEE668-0F0B-45FA-BB2A-BCBCCA053382}" srcOrd="1" destOrd="0" presId="urn:microsoft.com/office/officeart/2008/layout/LinedList"/>
    <dgm:cxn modelId="{0D1C1646-EE31-482F-9FAC-43DB712599BD}" type="presParOf" srcId="{1CEEE668-0F0B-45FA-BB2A-BCBCCA053382}" destId="{DDE4FBDB-D9FC-4B39-8A5F-8E3B5FE13244}" srcOrd="0" destOrd="0" presId="urn:microsoft.com/office/officeart/2008/layout/LinedList"/>
    <dgm:cxn modelId="{49F192DC-A5EB-4413-BE54-7F41C5D21220}" type="presParOf" srcId="{1CEEE668-0F0B-45FA-BB2A-BCBCCA053382}" destId="{FCDB5094-98C1-4803-B725-2E6609469082}" srcOrd="1" destOrd="0" presId="urn:microsoft.com/office/officeart/2008/layout/LinedList"/>
    <dgm:cxn modelId="{68F630E4-CD2C-4438-8023-B7B2A6365ADD}" type="presParOf" srcId="{1CEEE668-0F0B-45FA-BB2A-BCBCCA053382}" destId="{14C07DB5-3729-4214-9003-71DB059D30D3}" srcOrd="2" destOrd="0" presId="urn:microsoft.com/office/officeart/2008/layout/LinedList"/>
    <dgm:cxn modelId="{704E4322-495A-4DC0-814C-B951CBF89D69}" type="presParOf" srcId="{2EF2F6D8-FACF-43A0-A4DF-CF4560843ECD}" destId="{C501F5FE-24A4-4C14-9CF9-0D6A7DE9E0A8}" srcOrd="2" destOrd="0" presId="urn:microsoft.com/office/officeart/2008/layout/LinedList"/>
    <dgm:cxn modelId="{4F8075B8-DF76-4B37-B33F-7E040F5F1BB4}" type="presParOf" srcId="{2EF2F6D8-FACF-43A0-A4DF-CF4560843ECD}" destId="{4394D0C4-C91D-4CA1-ABDB-41BB799395B9}" srcOrd="3" destOrd="0" presId="urn:microsoft.com/office/officeart/2008/layout/LinedList"/>
    <dgm:cxn modelId="{DB58EB2D-156A-4CA3-92D1-9F64D3DD261E}" type="presParOf" srcId="{2EF2F6D8-FACF-43A0-A4DF-CF4560843ECD}" destId="{B4E96C15-F0B2-4E76-9B15-9C63DB1112BE}" srcOrd="4" destOrd="0" presId="urn:microsoft.com/office/officeart/2008/layout/LinedList"/>
    <dgm:cxn modelId="{E769D7B8-EB06-412C-9114-7670E0BDD757}" type="presParOf" srcId="{B4E96C15-F0B2-4E76-9B15-9C63DB1112BE}" destId="{CC740652-19C1-4ED4-85E9-8CE84203AE44}" srcOrd="0" destOrd="0" presId="urn:microsoft.com/office/officeart/2008/layout/LinedList"/>
    <dgm:cxn modelId="{19CDD5E2-05F9-4DE0-B5F2-3B3E74A61575}" type="presParOf" srcId="{B4E96C15-F0B2-4E76-9B15-9C63DB1112BE}" destId="{78349DB3-4ED8-45D0-A8CD-DC5CE1C9ACE8}" srcOrd="1" destOrd="0" presId="urn:microsoft.com/office/officeart/2008/layout/LinedList"/>
    <dgm:cxn modelId="{4A7AF839-1E36-4B02-86D9-01A5AC5984AA}" type="presParOf" srcId="{B4E96C15-F0B2-4E76-9B15-9C63DB1112BE}" destId="{9D388BBF-6A9D-4B44-B11A-804B1BBC2073}" srcOrd="2" destOrd="0" presId="urn:microsoft.com/office/officeart/2008/layout/LinedList"/>
    <dgm:cxn modelId="{3939B0E1-75EF-4BAB-BAFC-375F7CCC3342}" type="presParOf" srcId="{2EF2F6D8-FACF-43A0-A4DF-CF4560843ECD}" destId="{ECE472DC-467C-411A-92DA-0D646469F2F3}" srcOrd="5" destOrd="0" presId="urn:microsoft.com/office/officeart/2008/layout/LinedList"/>
    <dgm:cxn modelId="{15C76A37-ACBE-4FC2-8A4A-415FF9F21DF1}" type="presParOf" srcId="{2EF2F6D8-FACF-43A0-A4DF-CF4560843ECD}" destId="{DE036881-C9F9-4EE9-A5B1-A96A1ABD53F6}" srcOrd="6" destOrd="0" presId="urn:microsoft.com/office/officeart/2008/layout/LinedList"/>
    <dgm:cxn modelId="{A1DE782A-E597-4E8E-961B-86723E8741CA}" type="presParOf" srcId="{2EF2F6D8-FACF-43A0-A4DF-CF4560843ECD}" destId="{6B8FAA13-CE18-4755-AA91-46D279554287}" srcOrd="7" destOrd="0" presId="urn:microsoft.com/office/officeart/2008/layout/LinedList"/>
    <dgm:cxn modelId="{782EC321-BF1A-4FDD-9C99-D77BDE72C8DC}" type="presParOf" srcId="{6B8FAA13-CE18-4755-AA91-46D279554287}" destId="{58FC9A1C-1288-4605-8ACC-7E2600AA0DAA}" srcOrd="0" destOrd="0" presId="urn:microsoft.com/office/officeart/2008/layout/LinedList"/>
    <dgm:cxn modelId="{09CC0E01-9C32-492F-AAE2-86676DDE892A}" type="presParOf" srcId="{6B8FAA13-CE18-4755-AA91-46D279554287}" destId="{BA63F3FD-FE29-4A7D-9A54-D0C699B50624}" srcOrd="1" destOrd="0" presId="urn:microsoft.com/office/officeart/2008/layout/LinedList"/>
    <dgm:cxn modelId="{96068CC7-708A-4C0C-BDE8-52A16D520533}" type="presParOf" srcId="{6B8FAA13-CE18-4755-AA91-46D279554287}" destId="{D57FD074-E513-4C63-9CC7-56BDBD986D8B}" srcOrd="2" destOrd="0" presId="urn:microsoft.com/office/officeart/2008/layout/LinedList"/>
    <dgm:cxn modelId="{A7CD087A-32FB-4760-829F-CED6A83FF647}" type="presParOf" srcId="{2EF2F6D8-FACF-43A0-A4DF-CF4560843ECD}" destId="{8C61DBC7-FBB1-4000-8806-63E7651B479B}" srcOrd="8" destOrd="0" presId="urn:microsoft.com/office/officeart/2008/layout/LinedList"/>
    <dgm:cxn modelId="{11039916-295F-4CAA-8247-72BBCD7017F2}" type="presParOf" srcId="{2EF2F6D8-FACF-43A0-A4DF-CF4560843ECD}" destId="{7B4936E8-ECE9-4384-91C6-7611871EDCB0}" srcOrd="9" destOrd="0" presId="urn:microsoft.com/office/officeart/2008/layout/LinedList"/>
    <dgm:cxn modelId="{238628BB-5E84-4C28-A49F-EBBD5EC349B3}" type="presParOf" srcId="{2EF2F6D8-FACF-43A0-A4DF-CF4560843ECD}" destId="{21A4F7BA-DC85-44FE-95EF-E41B034F837F}" srcOrd="10" destOrd="0" presId="urn:microsoft.com/office/officeart/2008/layout/LinedList"/>
    <dgm:cxn modelId="{66B7D028-2ACF-40B9-BA91-E0AAF37F54C2}" type="presParOf" srcId="{21A4F7BA-DC85-44FE-95EF-E41B034F837F}" destId="{6921477D-74E3-4888-8AEB-50FA905DA95C}" srcOrd="0" destOrd="0" presId="urn:microsoft.com/office/officeart/2008/layout/LinedList"/>
    <dgm:cxn modelId="{89302CCE-1B53-42A6-971A-F204CEB2E146}" type="presParOf" srcId="{21A4F7BA-DC85-44FE-95EF-E41B034F837F}" destId="{399B4B7B-583C-4044-96E5-A69D59A7A91C}" srcOrd="1" destOrd="0" presId="urn:microsoft.com/office/officeart/2008/layout/LinedList"/>
    <dgm:cxn modelId="{3A1627A0-8E9A-4005-9912-344AA8E974C7}" type="presParOf" srcId="{21A4F7BA-DC85-44FE-95EF-E41B034F837F}" destId="{15192F14-8953-4CA8-A325-376AA8E067AF}" srcOrd="2" destOrd="0" presId="urn:microsoft.com/office/officeart/2008/layout/LinedList"/>
    <dgm:cxn modelId="{B0CD9188-5944-43C2-96C7-D3573353DD24}" type="presParOf" srcId="{2EF2F6D8-FACF-43A0-A4DF-CF4560843ECD}" destId="{046FA4AB-E416-43E2-B212-74902187D339}" srcOrd="11" destOrd="0" presId="urn:microsoft.com/office/officeart/2008/layout/LinedList"/>
    <dgm:cxn modelId="{4A00FF53-B119-4FB2-8734-FCC63367D1AD}" type="presParOf" srcId="{2EF2F6D8-FACF-43A0-A4DF-CF4560843ECD}" destId="{7791F3E2-B41F-4FFF-911A-AE972DF6E459}"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87DC0A-7C16-48A5-8EBC-E8BB3D2DA1C3}"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5FB2F8F5-5F40-41ED-B103-292BB9A1F719}">
      <dgm:prSet/>
      <dgm:spPr/>
      <dgm:t>
        <a:bodyPr/>
        <a:lstStyle/>
        <a:p>
          <a:r>
            <a:rPr lang="en-US" dirty="0"/>
            <a:t>The system is formed with 3 different modules and yet to update for finalizations:</a:t>
          </a:r>
        </a:p>
      </dgm:t>
    </dgm:pt>
    <dgm:pt modelId="{83A0A135-B240-48BA-9A29-DCCCF3D19A01}" type="parTrans" cxnId="{6732C71A-D761-46D3-8E90-AF641C504B93}">
      <dgm:prSet/>
      <dgm:spPr/>
      <dgm:t>
        <a:bodyPr/>
        <a:lstStyle/>
        <a:p>
          <a:endParaRPr lang="en-US"/>
        </a:p>
      </dgm:t>
    </dgm:pt>
    <dgm:pt modelId="{3AFA8E66-E23F-4226-9A28-A8E51B6B23CA}" type="sibTrans" cxnId="{6732C71A-D761-46D3-8E90-AF641C504B93}">
      <dgm:prSet/>
      <dgm:spPr/>
      <dgm:t>
        <a:bodyPr/>
        <a:lstStyle/>
        <a:p>
          <a:endParaRPr lang="en-US"/>
        </a:p>
      </dgm:t>
    </dgm:pt>
    <dgm:pt modelId="{124058C5-AF26-4C52-BB54-CA6D66532DA4}">
      <dgm:prSet/>
      <dgm:spPr/>
      <dgm:t>
        <a:bodyPr/>
        <a:lstStyle/>
        <a:p>
          <a:r>
            <a:rPr lang="en-US" dirty="0"/>
            <a:t>Weight recommendation</a:t>
          </a:r>
        </a:p>
      </dgm:t>
    </dgm:pt>
    <dgm:pt modelId="{C715CC1A-CA32-4178-B5CA-68E69885171C}" type="parTrans" cxnId="{27943EF7-831A-4920-B416-536B63CB1058}">
      <dgm:prSet/>
      <dgm:spPr/>
      <dgm:t>
        <a:bodyPr/>
        <a:lstStyle/>
        <a:p>
          <a:endParaRPr lang="en-US"/>
        </a:p>
      </dgm:t>
    </dgm:pt>
    <dgm:pt modelId="{D97A08E8-5595-4AC7-99C5-E4D4918B179E}" type="sibTrans" cxnId="{27943EF7-831A-4920-B416-536B63CB1058}">
      <dgm:prSet/>
      <dgm:spPr/>
      <dgm:t>
        <a:bodyPr/>
        <a:lstStyle/>
        <a:p>
          <a:endParaRPr lang="en-US"/>
        </a:p>
      </dgm:t>
    </dgm:pt>
    <dgm:pt modelId="{425EEB5D-1974-46C2-9955-B6AF2ED0F5CF}">
      <dgm:prSet/>
      <dgm:spPr/>
      <dgm:t>
        <a:bodyPr/>
        <a:lstStyle/>
        <a:p>
          <a:r>
            <a:rPr lang="en-US" dirty="0"/>
            <a:t>As the users having different body strength with different body factor, therefore, they needed to pick appropriate weight for performing exercise (i.e. Bicep curl), which will ultimately produce good results</a:t>
          </a:r>
        </a:p>
      </dgm:t>
    </dgm:pt>
    <dgm:pt modelId="{AF90FF57-86BB-4537-9000-E3B878DF9915}" type="parTrans" cxnId="{CB2F4126-12ED-4CCD-8F13-244E64808E20}">
      <dgm:prSet/>
      <dgm:spPr/>
      <dgm:t>
        <a:bodyPr/>
        <a:lstStyle/>
        <a:p>
          <a:endParaRPr lang="en-US"/>
        </a:p>
      </dgm:t>
    </dgm:pt>
    <dgm:pt modelId="{063B98B3-4980-4A55-BD9D-B316DB24FDDA}" type="sibTrans" cxnId="{CB2F4126-12ED-4CCD-8F13-244E64808E20}">
      <dgm:prSet/>
      <dgm:spPr/>
      <dgm:t>
        <a:bodyPr/>
        <a:lstStyle/>
        <a:p>
          <a:endParaRPr lang="en-US"/>
        </a:p>
      </dgm:t>
    </dgm:pt>
    <dgm:pt modelId="{C7CCF19F-3A42-4F75-A536-C69BC3BD321A}">
      <dgm:prSet/>
      <dgm:spPr/>
      <dgm:t>
        <a:bodyPr/>
        <a:lstStyle/>
        <a:p>
          <a:r>
            <a:rPr lang="en-US" dirty="0"/>
            <a:t>Appropriate Angle Finding</a:t>
          </a:r>
        </a:p>
      </dgm:t>
    </dgm:pt>
    <dgm:pt modelId="{DFF6B5A9-5423-4D25-AFCA-5789CE2D8231}" type="parTrans" cxnId="{4D7B7182-87EF-4EC5-812B-ACD8468B5853}">
      <dgm:prSet/>
      <dgm:spPr/>
      <dgm:t>
        <a:bodyPr/>
        <a:lstStyle/>
        <a:p>
          <a:endParaRPr lang="en-US"/>
        </a:p>
      </dgm:t>
    </dgm:pt>
    <dgm:pt modelId="{0E3AADB6-628F-4957-B1CF-5A073CE85D98}" type="sibTrans" cxnId="{4D7B7182-87EF-4EC5-812B-ACD8468B5853}">
      <dgm:prSet/>
      <dgm:spPr/>
      <dgm:t>
        <a:bodyPr/>
        <a:lstStyle/>
        <a:p>
          <a:endParaRPr lang="en-US"/>
        </a:p>
      </dgm:t>
    </dgm:pt>
    <dgm:pt modelId="{C9012D0E-D14B-4DF2-B76C-30236F9ECEA6}">
      <dgm:prSet/>
      <dgm:spPr/>
      <dgm:t>
        <a:bodyPr/>
        <a:lstStyle/>
        <a:p>
          <a:r>
            <a:rPr lang="en-US"/>
            <a:t>Varying in weight for performing exercise with respect to user also need to find appropriate angle range for good results and healthy exercise.</a:t>
          </a:r>
        </a:p>
      </dgm:t>
    </dgm:pt>
    <dgm:pt modelId="{967F7F17-40F7-4FC3-85AE-064571CAD607}" type="parTrans" cxnId="{82FE8E4D-8EE2-41BE-A018-39A9BF9D9BA5}">
      <dgm:prSet/>
      <dgm:spPr/>
      <dgm:t>
        <a:bodyPr/>
        <a:lstStyle/>
        <a:p>
          <a:endParaRPr lang="en-US"/>
        </a:p>
      </dgm:t>
    </dgm:pt>
    <dgm:pt modelId="{0543EADF-0527-4973-9687-7D23CCA42B72}" type="sibTrans" cxnId="{82FE8E4D-8EE2-41BE-A018-39A9BF9D9BA5}">
      <dgm:prSet/>
      <dgm:spPr/>
      <dgm:t>
        <a:bodyPr/>
        <a:lstStyle/>
        <a:p>
          <a:endParaRPr lang="en-US"/>
        </a:p>
      </dgm:t>
    </dgm:pt>
    <dgm:pt modelId="{20D8A8A9-F12B-4EC7-8523-9EA4B7421464}">
      <dgm:prSet/>
      <dgm:spPr/>
      <dgm:t>
        <a:bodyPr/>
        <a:lstStyle/>
        <a:p>
          <a:r>
            <a:rPr lang="en-US"/>
            <a:t>Executing process to count the repetitions</a:t>
          </a:r>
        </a:p>
      </dgm:t>
    </dgm:pt>
    <dgm:pt modelId="{E1C9636F-FBCD-4ED6-9BEB-83ADA9FEDA1D}" type="parTrans" cxnId="{B4EA7C63-3DB8-47BD-B736-BB5BAFEA9D57}">
      <dgm:prSet/>
      <dgm:spPr/>
      <dgm:t>
        <a:bodyPr/>
        <a:lstStyle/>
        <a:p>
          <a:endParaRPr lang="en-US"/>
        </a:p>
      </dgm:t>
    </dgm:pt>
    <dgm:pt modelId="{9C3CFFC8-8A8F-4E36-B77B-6C58814F0318}" type="sibTrans" cxnId="{B4EA7C63-3DB8-47BD-B736-BB5BAFEA9D57}">
      <dgm:prSet/>
      <dgm:spPr/>
      <dgm:t>
        <a:bodyPr/>
        <a:lstStyle/>
        <a:p>
          <a:endParaRPr lang="en-US"/>
        </a:p>
      </dgm:t>
    </dgm:pt>
    <dgm:pt modelId="{BDF6823A-59E6-4900-B8FF-A80BD6D9BF02}">
      <dgm:prSet/>
      <dgm:spPr/>
      <dgm:t>
        <a:bodyPr/>
        <a:lstStyle/>
        <a:p>
          <a:r>
            <a:rPr lang="en-US" dirty="0"/>
            <a:t>When all user meets the appropriate angle with recommended weight, then the exercise one repeat gets complete each time, hence the counter give the number of performed exercise repetitions.</a:t>
          </a:r>
        </a:p>
      </dgm:t>
    </dgm:pt>
    <dgm:pt modelId="{59DA4E94-8320-4239-B23A-E4DF57BEB46A}" type="parTrans" cxnId="{E9F0E629-8399-443E-A82B-19B2B9507396}">
      <dgm:prSet/>
      <dgm:spPr/>
      <dgm:t>
        <a:bodyPr/>
        <a:lstStyle/>
        <a:p>
          <a:endParaRPr lang="en-US"/>
        </a:p>
      </dgm:t>
    </dgm:pt>
    <dgm:pt modelId="{2C82D444-E9EC-47AF-9B30-BD86242D3CB6}" type="sibTrans" cxnId="{E9F0E629-8399-443E-A82B-19B2B9507396}">
      <dgm:prSet/>
      <dgm:spPr/>
      <dgm:t>
        <a:bodyPr/>
        <a:lstStyle/>
        <a:p>
          <a:endParaRPr lang="en-US"/>
        </a:p>
      </dgm:t>
    </dgm:pt>
    <dgm:pt modelId="{5CBD1259-4B9A-489E-BAD5-DEF8F5909DF8}" type="pres">
      <dgm:prSet presAssocID="{BB87DC0A-7C16-48A5-8EBC-E8BB3D2DA1C3}" presName="vert0" presStyleCnt="0">
        <dgm:presLayoutVars>
          <dgm:dir/>
          <dgm:animOne val="branch"/>
          <dgm:animLvl val="lvl"/>
        </dgm:presLayoutVars>
      </dgm:prSet>
      <dgm:spPr/>
    </dgm:pt>
    <dgm:pt modelId="{D9D3AD5F-C894-42DB-B542-6C3649550197}" type="pres">
      <dgm:prSet presAssocID="{5FB2F8F5-5F40-41ED-B103-292BB9A1F719}" presName="thickLine" presStyleLbl="alignNode1" presStyleIdx="0" presStyleCnt="1"/>
      <dgm:spPr/>
    </dgm:pt>
    <dgm:pt modelId="{1927C57D-E2CC-4FC9-BE5A-80A84D30A460}" type="pres">
      <dgm:prSet presAssocID="{5FB2F8F5-5F40-41ED-B103-292BB9A1F719}" presName="horz1" presStyleCnt="0"/>
      <dgm:spPr/>
    </dgm:pt>
    <dgm:pt modelId="{A8103106-72CC-4AAE-8E64-7B5AA70F8B9F}" type="pres">
      <dgm:prSet presAssocID="{5FB2F8F5-5F40-41ED-B103-292BB9A1F719}" presName="tx1" presStyleLbl="revTx" presStyleIdx="0" presStyleCnt="7"/>
      <dgm:spPr/>
    </dgm:pt>
    <dgm:pt modelId="{288975D7-AB2B-4364-AD40-6CC0A32A9960}" type="pres">
      <dgm:prSet presAssocID="{5FB2F8F5-5F40-41ED-B103-292BB9A1F719}" presName="vert1" presStyleCnt="0"/>
      <dgm:spPr/>
    </dgm:pt>
    <dgm:pt modelId="{ADACB9C5-1720-4ECA-A7D7-5748F8AB2570}" type="pres">
      <dgm:prSet presAssocID="{124058C5-AF26-4C52-BB54-CA6D66532DA4}" presName="vertSpace2a" presStyleCnt="0"/>
      <dgm:spPr/>
    </dgm:pt>
    <dgm:pt modelId="{FFD9902D-7339-4BD1-901E-A4553D7CE1CD}" type="pres">
      <dgm:prSet presAssocID="{124058C5-AF26-4C52-BB54-CA6D66532DA4}" presName="horz2" presStyleCnt="0"/>
      <dgm:spPr/>
    </dgm:pt>
    <dgm:pt modelId="{0C2D9B51-3038-47B0-A919-2BFB0888E47B}" type="pres">
      <dgm:prSet presAssocID="{124058C5-AF26-4C52-BB54-CA6D66532DA4}" presName="horzSpace2" presStyleCnt="0"/>
      <dgm:spPr/>
    </dgm:pt>
    <dgm:pt modelId="{E7251BF3-3C5A-4254-AEA6-C4B7F203F0EA}" type="pres">
      <dgm:prSet presAssocID="{124058C5-AF26-4C52-BB54-CA6D66532DA4}" presName="tx2" presStyleLbl="revTx" presStyleIdx="1" presStyleCnt="7" custScaleX="95730"/>
      <dgm:spPr/>
    </dgm:pt>
    <dgm:pt modelId="{9546FBA0-04A9-4EAE-B390-C6B59C38C413}" type="pres">
      <dgm:prSet presAssocID="{124058C5-AF26-4C52-BB54-CA6D66532DA4}" presName="vert2" presStyleCnt="0"/>
      <dgm:spPr/>
    </dgm:pt>
    <dgm:pt modelId="{67042EE6-373A-4980-88BA-E9E8073C1C89}" type="pres">
      <dgm:prSet presAssocID="{425EEB5D-1974-46C2-9955-B6AF2ED0F5CF}" presName="horz3" presStyleCnt="0"/>
      <dgm:spPr/>
    </dgm:pt>
    <dgm:pt modelId="{9F70F9E4-5631-4BA5-BDC1-0369F29A1707}" type="pres">
      <dgm:prSet presAssocID="{425EEB5D-1974-46C2-9955-B6AF2ED0F5CF}" presName="horzSpace3" presStyleCnt="0"/>
      <dgm:spPr/>
    </dgm:pt>
    <dgm:pt modelId="{F5EA6C9C-648E-40A3-9719-7BB845A96592}" type="pres">
      <dgm:prSet presAssocID="{425EEB5D-1974-46C2-9955-B6AF2ED0F5CF}" presName="tx3" presStyleLbl="revTx" presStyleIdx="2" presStyleCnt="7"/>
      <dgm:spPr/>
    </dgm:pt>
    <dgm:pt modelId="{C7DEE261-9744-45D4-A819-EB37A7D2F549}" type="pres">
      <dgm:prSet presAssocID="{425EEB5D-1974-46C2-9955-B6AF2ED0F5CF}" presName="vert3" presStyleCnt="0"/>
      <dgm:spPr/>
    </dgm:pt>
    <dgm:pt modelId="{E25EB130-3A4D-47E6-B6BF-0E7709A157C0}" type="pres">
      <dgm:prSet presAssocID="{124058C5-AF26-4C52-BB54-CA6D66532DA4}" presName="thinLine2b" presStyleLbl="callout" presStyleIdx="0" presStyleCnt="3"/>
      <dgm:spPr/>
    </dgm:pt>
    <dgm:pt modelId="{CBDB3362-BFB3-464B-99D9-EF897AA3E1F8}" type="pres">
      <dgm:prSet presAssocID="{124058C5-AF26-4C52-BB54-CA6D66532DA4}" presName="vertSpace2b" presStyleCnt="0"/>
      <dgm:spPr/>
    </dgm:pt>
    <dgm:pt modelId="{F7572353-B993-4C0C-957D-A1C922A8CB25}" type="pres">
      <dgm:prSet presAssocID="{C7CCF19F-3A42-4F75-A536-C69BC3BD321A}" presName="horz2" presStyleCnt="0"/>
      <dgm:spPr/>
    </dgm:pt>
    <dgm:pt modelId="{9E100F1E-160B-4412-AB53-E76408A6A296}" type="pres">
      <dgm:prSet presAssocID="{C7CCF19F-3A42-4F75-A536-C69BC3BD321A}" presName="horzSpace2" presStyleCnt="0"/>
      <dgm:spPr/>
    </dgm:pt>
    <dgm:pt modelId="{B60CAA5E-93E0-4E2F-9041-561778111E2E}" type="pres">
      <dgm:prSet presAssocID="{C7CCF19F-3A42-4F75-A536-C69BC3BD321A}" presName="tx2" presStyleLbl="revTx" presStyleIdx="3" presStyleCnt="7" custScaleX="96383"/>
      <dgm:spPr/>
    </dgm:pt>
    <dgm:pt modelId="{E9AA3079-BCE7-4AB4-B551-A0025D870757}" type="pres">
      <dgm:prSet presAssocID="{C7CCF19F-3A42-4F75-A536-C69BC3BD321A}" presName="vert2" presStyleCnt="0"/>
      <dgm:spPr/>
    </dgm:pt>
    <dgm:pt modelId="{575D8A93-7481-401E-A185-84BD436AFA9F}" type="pres">
      <dgm:prSet presAssocID="{C9012D0E-D14B-4DF2-B76C-30236F9ECEA6}" presName="horz3" presStyleCnt="0"/>
      <dgm:spPr/>
    </dgm:pt>
    <dgm:pt modelId="{2C45D69D-D020-4F71-9C7D-F6826AA7B5C4}" type="pres">
      <dgm:prSet presAssocID="{C9012D0E-D14B-4DF2-B76C-30236F9ECEA6}" presName="horzSpace3" presStyleCnt="0"/>
      <dgm:spPr/>
    </dgm:pt>
    <dgm:pt modelId="{58C2343C-87CF-4C22-B2C3-C11B8373B875}" type="pres">
      <dgm:prSet presAssocID="{C9012D0E-D14B-4DF2-B76C-30236F9ECEA6}" presName="tx3" presStyleLbl="revTx" presStyleIdx="4" presStyleCnt="7"/>
      <dgm:spPr/>
    </dgm:pt>
    <dgm:pt modelId="{CA6F23A8-D35B-4B5D-98A1-6521F900EE8F}" type="pres">
      <dgm:prSet presAssocID="{C9012D0E-D14B-4DF2-B76C-30236F9ECEA6}" presName="vert3" presStyleCnt="0"/>
      <dgm:spPr/>
    </dgm:pt>
    <dgm:pt modelId="{CA31E1D2-5481-4957-A85B-437DB740EA59}" type="pres">
      <dgm:prSet presAssocID="{C7CCF19F-3A42-4F75-A536-C69BC3BD321A}" presName="thinLine2b" presStyleLbl="callout" presStyleIdx="1" presStyleCnt="3"/>
      <dgm:spPr/>
    </dgm:pt>
    <dgm:pt modelId="{C544D5A0-0667-4AFF-BDA4-AA408003CE56}" type="pres">
      <dgm:prSet presAssocID="{C7CCF19F-3A42-4F75-A536-C69BC3BD321A}" presName="vertSpace2b" presStyleCnt="0"/>
      <dgm:spPr/>
    </dgm:pt>
    <dgm:pt modelId="{DE8646CA-176B-4B7C-A755-8242D33D9B15}" type="pres">
      <dgm:prSet presAssocID="{20D8A8A9-F12B-4EC7-8523-9EA4B7421464}" presName="horz2" presStyleCnt="0"/>
      <dgm:spPr/>
    </dgm:pt>
    <dgm:pt modelId="{5180C9D6-4155-42E4-AAEF-49EB314231F6}" type="pres">
      <dgm:prSet presAssocID="{20D8A8A9-F12B-4EC7-8523-9EA4B7421464}" presName="horzSpace2" presStyleCnt="0"/>
      <dgm:spPr/>
    </dgm:pt>
    <dgm:pt modelId="{A26DB6A3-861E-457B-B021-6A8B45AA14A1}" type="pres">
      <dgm:prSet presAssocID="{20D8A8A9-F12B-4EC7-8523-9EA4B7421464}" presName="tx2" presStyleLbl="revTx" presStyleIdx="5" presStyleCnt="7"/>
      <dgm:spPr/>
    </dgm:pt>
    <dgm:pt modelId="{12024133-F779-41F4-8EE1-F7EDC11FA4FD}" type="pres">
      <dgm:prSet presAssocID="{20D8A8A9-F12B-4EC7-8523-9EA4B7421464}" presName="vert2" presStyleCnt="0"/>
      <dgm:spPr/>
    </dgm:pt>
    <dgm:pt modelId="{9E4EADEA-763E-4A19-9192-CDC4AABBB526}" type="pres">
      <dgm:prSet presAssocID="{BDF6823A-59E6-4900-B8FF-A80BD6D9BF02}" presName="horz3" presStyleCnt="0"/>
      <dgm:spPr/>
    </dgm:pt>
    <dgm:pt modelId="{5A4D6780-084E-42B5-858D-2D00AC62691B}" type="pres">
      <dgm:prSet presAssocID="{BDF6823A-59E6-4900-B8FF-A80BD6D9BF02}" presName="horzSpace3" presStyleCnt="0"/>
      <dgm:spPr/>
    </dgm:pt>
    <dgm:pt modelId="{164B7A71-FE4A-4D8A-BA2A-94CE3B2EB924}" type="pres">
      <dgm:prSet presAssocID="{BDF6823A-59E6-4900-B8FF-A80BD6D9BF02}" presName="tx3" presStyleLbl="revTx" presStyleIdx="6" presStyleCnt="7"/>
      <dgm:spPr/>
    </dgm:pt>
    <dgm:pt modelId="{906A1E0C-BC84-44BB-AAF9-F84BD4F580CF}" type="pres">
      <dgm:prSet presAssocID="{BDF6823A-59E6-4900-B8FF-A80BD6D9BF02}" presName="vert3" presStyleCnt="0"/>
      <dgm:spPr/>
    </dgm:pt>
    <dgm:pt modelId="{95EE5171-E4F7-4852-ABB2-46D9EB4C1FD1}" type="pres">
      <dgm:prSet presAssocID="{20D8A8A9-F12B-4EC7-8523-9EA4B7421464}" presName="thinLine2b" presStyleLbl="callout" presStyleIdx="2" presStyleCnt="3"/>
      <dgm:spPr/>
    </dgm:pt>
    <dgm:pt modelId="{BC0C0F0F-6771-43BB-8ACF-E141F6B9EDA4}" type="pres">
      <dgm:prSet presAssocID="{20D8A8A9-F12B-4EC7-8523-9EA4B7421464}" presName="vertSpace2b" presStyleCnt="0"/>
      <dgm:spPr/>
    </dgm:pt>
  </dgm:ptLst>
  <dgm:cxnLst>
    <dgm:cxn modelId="{3EE24517-4DFC-409E-92F1-0C8D92508CE9}" type="presOf" srcId="{BDF6823A-59E6-4900-B8FF-A80BD6D9BF02}" destId="{164B7A71-FE4A-4D8A-BA2A-94CE3B2EB924}" srcOrd="0" destOrd="0" presId="urn:microsoft.com/office/officeart/2008/layout/LinedList"/>
    <dgm:cxn modelId="{3CEE8519-50EA-4E25-A4E5-1889278FA959}" type="presOf" srcId="{5FB2F8F5-5F40-41ED-B103-292BB9A1F719}" destId="{A8103106-72CC-4AAE-8E64-7B5AA70F8B9F}" srcOrd="0" destOrd="0" presId="urn:microsoft.com/office/officeart/2008/layout/LinedList"/>
    <dgm:cxn modelId="{6732C71A-D761-46D3-8E90-AF641C504B93}" srcId="{BB87DC0A-7C16-48A5-8EBC-E8BB3D2DA1C3}" destId="{5FB2F8F5-5F40-41ED-B103-292BB9A1F719}" srcOrd="0" destOrd="0" parTransId="{83A0A135-B240-48BA-9A29-DCCCF3D19A01}" sibTransId="{3AFA8E66-E23F-4226-9A28-A8E51B6B23CA}"/>
    <dgm:cxn modelId="{CB2F4126-12ED-4CCD-8F13-244E64808E20}" srcId="{124058C5-AF26-4C52-BB54-CA6D66532DA4}" destId="{425EEB5D-1974-46C2-9955-B6AF2ED0F5CF}" srcOrd="0" destOrd="0" parTransId="{AF90FF57-86BB-4537-9000-E3B878DF9915}" sibTransId="{063B98B3-4980-4A55-BD9D-B316DB24FDDA}"/>
    <dgm:cxn modelId="{E9F0E629-8399-443E-A82B-19B2B9507396}" srcId="{20D8A8A9-F12B-4EC7-8523-9EA4B7421464}" destId="{BDF6823A-59E6-4900-B8FF-A80BD6D9BF02}" srcOrd="0" destOrd="0" parTransId="{59DA4E94-8320-4239-B23A-E4DF57BEB46A}" sibTransId="{2C82D444-E9EC-47AF-9B30-BD86242D3CB6}"/>
    <dgm:cxn modelId="{877B1C36-8ACB-41F3-BE59-6FB033A6A84C}" type="presOf" srcId="{425EEB5D-1974-46C2-9955-B6AF2ED0F5CF}" destId="{F5EA6C9C-648E-40A3-9719-7BB845A96592}" srcOrd="0" destOrd="0" presId="urn:microsoft.com/office/officeart/2008/layout/LinedList"/>
    <dgm:cxn modelId="{16A4713D-93CA-48A9-BFEC-4A7C333788AB}" type="presOf" srcId="{BB87DC0A-7C16-48A5-8EBC-E8BB3D2DA1C3}" destId="{5CBD1259-4B9A-489E-BAD5-DEF8F5909DF8}" srcOrd="0" destOrd="0" presId="urn:microsoft.com/office/officeart/2008/layout/LinedList"/>
    <dgm:cxn modelId="{B4EA7C63-3DB8-47BD-B736-BB5BAFEA9D57}" srcId="{5FB2F8F5-5F40-41ED-B103-292BB9A1F719}" destId="{20D8A8A9-F12B-4EC7-8523-9EA4B7421464}" srcOrd="2" destOrd="0" parTransId="{E1C9636F-FBCD-4ED6-9BEB-83ADA9FEDA1D}" sibTransId="{9C3CFFC8-8A8F-4E36-B77B-6C58814F0318}"/>
    <dgm:cxn modelId="{82FE8E4D-8EE2-41BE-A018-39A9BF9D9BA5}" srcId="{C7CCF19F-3A42-4F75-A536-C69BC3BD321A}" destId="{C9012D0E-D14B-4DF2-B76C-30236F9ECEA6}" srcOrd="0" destOrd="0" parTransId="{967F7F17-40F7-4FC3-85AE-064571CAD607}" sibTransId="{0543EADF-0527-4973-9687-7D23CCA42B72}"/>
    <dgm:cxn modelId="{F37EE872-AC01-46B2-A9A8-8FE3DEA0B824}" type="presOf" srcId="{20D8A8A9-F12B-4EC7-8523-9EA4B7421464}" destId="{A26DB6A3-861E-457B-B021-6A8B45AA14A1}" srcOrd="0" destOrd="0" presId="urn:microsoft.com/office/officeart/2008/layout/LinedList"/>
    <dgm:cxn modelId="{7F649075-EE72-4E06-A4B5-F883698F1BA9}" type="presOf" srcId="{C9012D0E-D14B-4DF2-B76C-30236F9ECEA6}" destId="{58C2343C-87CF-4C22-B2C3-C11B8373B875}" srcOrd="0" destOrd="0" presId="urn:microsoft.com/office/officeart/2008/layout/LinedList"/>
    <dgm:cxn modelId="{4D7B7182-87EF-4EC5-812B-ACD8468B5853}" srcId="{5FB2F8F5-5F40-41ED-B103-292BB9A1F719}" destId="{C7CCF19F-3A42-4F75-A536-C69BC3BD321A}" srcOrd="1" destOrd="0" parTransId="{DFF6B5A9-5423-4D25-AFCA-5789CE2D8231}" sibTransId="{0E3AADB6-628F-4957-B1CF-5A073CE85D98}"/>
    <dgm:cxn modelId="{050899A6-6DA8-4145-A1BC-34407A412651}" type="presOf" srcId="{124058C5-AF26-4C52-BB54-CA6D66532DA4}" destId="{E7251BF3-3C5A-4254-AEA6-C4B7F203F0EA}" srcOrd="0" destOrd="0" presId="urn:microsoft.com/office/officeart/2008/layout/LinedList"/>
    <dgm:cxn modelId="{270E31E7-C34D-4C61-A55F-FB040E14F0E0}" type="presOf" srcId="{C7CCF19F-3A42-4F75-A536-C69BC3BD321A}" destId="{B60CAA5E-93E0-4E2F-9041-561778111E2E}" srcOrd="0" destOrd="0" presId="urn:microsoft.com/office/officeart/2008/layout/LinedList"/>
    <dgm:cxn modelId="{27943EF7-831A-4920-B416-536B63CB1058}" srcId="{5FB2F8F5-5F40-41ED-B103-292BB9A1F719}" destId="{124058C5-AF26-4C52-BB54-CA6D66532DA4}" srcOrd="0" destOrd="0" parTransId="{C715CC1A-CA32-4178-B5CA-68E69885171C}" sibTransId="{D97A08E8-5595-4AC7-99C5-E4D4918B179E}"/>
    <dgm:cxn modelId="{22E7DEEC-CF83-4704-A246-09D321914434}" type="presParOf" srcId="{5CBD1259-4B9A-489E-BAD5-DEF8F5909DF8}" destId="{D9D3AD5F-C894-42DB-B542-6C3649550197}" srcOrd="0" destOrd="0" presId="urn:microsoft.com/office/officeart/2008/layout/LinedList"/>
    <dgm:cxn modelId="{2F5D5ABD-BE86-4EE6-AE10-556CB96600E7}" type="presParOf" srcId="{5CBD1259-4B9A-489E-BAD5-DEF8F5909DF8}" destId="{1927C57D-E2CC-4FC9-BE5A-80A84D30A460}" srcOrd="1" destOrd="0" presId="urn:microsoft.com/office/officeart/2008/layout/LinedList"/>
    <dgm:cxn modelId="{2CF56C89-FB9D-4C4D-938F-5B00F0267B69}" type="presParOf" srcId="{1927C57D-E2CC-4FC9-BE5A-80A84D30A460}" destId="{A8103106-72CC-4AAE-8E64-7B5AA70F8B9F}" srcOrd="0" destOrd="0" presId="urn:microsoft.com/office/officeart/2008/layout/LinedList"/>
    <dgm:cxn modelId="{566ECE9D-C9EA-4FB5-9212-C8A9B2532964}" type="presParOf" srcId="{1927C57D-E2CC-4FC9-BE5A-80A84D30A460}" destId="{288975D7-AB2B-4364-AD40-6CC0A32A9960}" srcOrd="1" destOrd="0" presId="urn:microsoft.com/office/officeart/2008/layout/LinedList"/>
    <dgm:cxn modelId="{E6B60327-D5BF-4C54-882A-DD015DB72F13}" type="presParOf" srcId="{288975D7-AB2B-4364-AD40-6CC0A32A9960}" destId="{ADACB9C5-1720-4ECA-A7D7-5748F8AB2570}" srcOrd="0" destOrd="0" presId="urn:microsoft.com/office/officeart/2008/layout/LinedList"/>
    <dgm:cxn modelId="{12EDBB5D-0F5B-456E-9B53-1525BCD57894}" type="presParOf" srcId="{288975D7-AB2B-4364-AD40-6CC0A32A9960}" destId="{FFD9902D-7339-4BD1-901E-A4553D7CE1CD}" srcOrd="1" destOrd="0" presId="urn:microsoft.com/office/officeart/2008/layout/LinedList"/>
    <dgm:cxn modelId="{1A75A25C-25B9-45BF-AA5D-3E82707F0CDB}" type="presParOf" srcId="{FFD9902D-7339-4BD1-901E-A4553D7CE1CD}" destId="{0C2D9B51-3038-47B0-A919-2BFB0888E47B}" srcOrd="0" destOrd="0" presId="urn:microsoft.com/office/officeart/2008/layout/LinedList"/>
    <dgm:cxn modelId="{25CBF0D3-FF78-4AAD-A22D-B00DDCF13E5E}" type="presParOf" srcId="{FFD9902D-7339-4BD1-901E-A4553D7CE1CD}" destId="{E7251BF3-3C5A-4254-AEA6-C4B7F203F0EA}" srcOrd="1" destOrd="0" presId="urn:microsoft.com/office/officeart/2008/layout/LinedList"/>
    <dgm:cxn modelId="{23AD2188-18F0-4CBC-BEE1-2D70E9B37CB2}" type="presParOf" srcId="{FFD9902D-7339-4BD1-901E-A4553D7CE1CD}" destId="{9546FBA0-04A9-4EAE-B390-C6B59C38C413}" srcOrd="2" destOrd="0" presId="urn:microsoft.com/office/officeart/2008/layout/LinedList"/>
    <dgm:cxn modelId="{0D0C6FC7-1A36-42A7-8B2F-139EBD20E898}" type="presParOf" srcId="{9546FBA0-04A9-4EAE-B390-C6B59C38C413}" destId="{67042EE6-373A-4980-88BA-E9E8073C1C89}" srcOrd="0" destOrd="0" presId="urn:microsoft.com/office/officeart/2008/layout/LinedList"/>
    <dgm:cxn modelId="{4BB98A5D-E074-4A4F-BB05-A812A92E63A6}" type="presParOf" srcId="{67042EE6-373A-4980-88BA-E9E8073C1C89}" destId="{9F70F9E4-5631-4BA5-BDC1-0369F29A1707}" srcOrd="0" destOrd="0" presId="urn:microsoft.com/office/officeart/2008/layout/LinedList"/>
    <dgm:cxn modelId="{E78B32C3-60EB-4CD5-9F7D-032C0A773FAB}" type="presParOf" srcId="{67042EE6-373A-4980-88BA-E9E8073C1C89}" destId="{F5EA6C9C-648E-40A3-9719-7BB845A96592}" srcOrd="1" destOrd="0" presId="urn:microsoft.com/office/officeart/2008/layout/LinedList"/>
    <dgm:cxn modelId="{53C9B1DE-2B1F-43AB-A39D-307EEB84D3BC}" type="presParOf" srcId="{67042EE6-373A-4980-88BA-E9E8073C1C89}" destId="{C7DEE261-9744-45D4-A819-EB37A7D2F549}" srcOrd="2" destOrd="0" presId="urn:microsoft.com/office/officeart/2008/layout/LinedList"/>
    <dgm:cxn modelId="{8AA1813A-D605-4A4A-BC73-5B64CB81536F}" type="presParOf" srcId="{288975D7-AB2B-4364-AD40-6CC0A32A9960}" destId="{E25EB130-3A4D-47E6-B6BF-0E7709A157C0}" srcOrd="2" destOrd="0" presId="urn:microsoft.com/office/officeart/2008/layout/LinedList"/>
    <dgm:cxn modelId="{4BD19E57-8697-4415-AC9D-9F9142E77D1A}" type="presParOf" srcId="{288975D7-AB2B-4364-AD40-6CC0A32A9960}" destId="{CBDB3362-BFB3-464B-99D9-EF897AA3E1F8}" srcOrd="3" destOrd="0" presId="urn:microsoft.com/office/officeart/2008/layout/LinedList"/>
    <dgm:cxn modelId="{31301C50-1DE1-46C6-BC32-2DCB9745A0F2}" type="presParOf" srcId="{288975D7-AB2B-4364-AD40-6CC0A32A9960}" destId="{F7572353-B993-4C0C-957D-A1C922A8CB25}" srcOrd="4" destOrd="0" presId="urn:microsoft.com/office/officeart/2008/layout/LinedList"/>
    <dgm:cxn modelId="{D4402377-C335-4306-8566-932AB43921ED}" type="presParOf" srcId="{F7572353-B993-4C0C-957D-A1C922A8CB25}" destId="{9E100F1E-160B-4412-AB53-E76408A6A296}" srcOrd="0" destOrd="0" presId="urn:microsoft.com/office/officeart/2008/layout/LinedList"/>
    <dgm:cxn modelId="{18928A3D-703A-4BA0-B22F-C5A77A99F2FA}" type="presParOf" srcId="{F7572353-B993-4C0C-957D-A1C922A8CB25}" destId="{B60CAA5E-93E0-4E2F-9041-561778111E2E}" srcOrd="1" destOrd="0" presId="urn:microsoft.com/office/officeart/2008/layout/LinedList"/>
    <dgm:cxn modelId="{D0347AD7-91E9-4C64-A11F-73CE5D1B8B13}" type="presParOf" srcId="{F7572353-B993-4C0C-957D-A1C922A8CB25}" destId="{E9AA3079-BCE7-4AB4-B551-A0025D870757}" srcOrd="2" destOrd="0" presId="urn:microsoft.com/office/officeart/2008/layout/LinedList"/>
    <dgm:cxn modelId="{A5C81EAC-C4A5-4432-A594-4762658610E1}" type="presParOf" srcId="{E9AA3079-BCE7-4AB4-B551-A0025D870757}" destId="{575D8A93-7481-401E-A185-84BD436AFA9F}" srcOrd="0" destOrd="0" presId="urn:microsoft.com/office/officeart/2008/layout/LinedList"/>
    <dgm:cxn modelId="{0BC72A36-4E5E-41CC-987D-94F5C1701912}" type="presParOf" srcId="{575D8A93-7481-401E-A185-84BD436AFA9F}" destId="{2C45D69D-D020-4F71-9C7D-F6826AA7B5C4}" srcOrd="0" destOrd="0" presId="urn:microsoft.com/office/officeart/2008/layout/LinedList"/>
    <dgm:cxn modelId="{4C6D6CA3-F606-4730-83F4-688530209071}" type="presParOf" srcId="{575D8A93-7481-401E-A185-84BD436AFA9F}" destId="{58C2343C-87CF-4C22-B2C3-C11B8373B875}" srcOrd="1" destOrd="0" presId="urn:microsoft.com/office/officeart/2008/layout/LinedList"/>
    <dgm:cxn modelId="{1F7F5650-F1CD-4706-8785-C350E9FC2465}" type="presParOf" srcId="{575D8A93-7481-401E-A185-84BD436AFA9F}" destId="{CA6F23A8-D35B-4B5D-98A1-6521F900EE8F}" srcOrd="2" destOrd="0" presId="urn:microsoft.com/office/officeart/2008/layout/LinedList"/>
    <dgm:cxn modelId="{3AB85632-99DF-47C2-9EBC-C20B89F55448}" type="presParOf" srcId="{288975D7-AB2B-4364-AD40-6CC0A32A9960}" destId="{CA31E1D2-5481-4957-A85B-437DB740EA59}" srcOrd="5" destOrd="0" presId="urn:microsoft.com/office/officeart/2008/layout/LinedList"/>
    <dgm:cxn modelId="{40ABF633-DB17-459B-A9B5-4010C499A8C3}" type="presParOf" srcId="{288975D7-AB2B-4364-AD40-6CC0A32A9960}" destId="{C544D5A0-0667-4AFF-BDA4-AA408003CE56}" srcOrd="6" destOrd="0" presId="urn:microsoft.com/office/officeart/2008/layout/LinedList"/>
    <dgm:cxn modelId="{AA33C0CC-B841-4B8A-8147-78AA573AB3D0}" type="presParOf" srcId="{288975D7-AB2B-4364-AD40-6CC0A32A9960}" destId="{DE8646CA-176B-4B7C-A755-8242D33D9B15}" srcOrd="7" destOrd="0" presId="urn:microsoft.com/office/officeart/2008/layout/LinedList"/>
    <dgm:cxn modelId="{10A04A8C-FAEE-488D-A0BA-8DC365DD9E43}" type="presParOf" srcId="{DE8646CA-176B-4B7C-A755-8242D33D9B15}" destId="{5180C9D6-4155-42E4-AAEF-49EB314231F6}" srcOrd="0" destOrd="0" presId="urn:microsoft.com/office/officeart/2008/layout/LinedList"/>
    <dgm:cxn modelId="{B6545EE4-BA8F-4B51-A1A5-6624BB8D71EE}" type="presParOf" srcId="{DE8646CA-176B-4B7C-A755-8242D33D9B15}" destId="{A26DB6A3-861E-457B-B021-6A8B45AA14A1}" srcOrd="1" destOrd="0" presId="urn:microsoft.com/office/officeart/2008/layout/LinedList"/>
    <dgm:cxn modelId="{C3E96C58-FB49-497D-9D72-E9F1486ECA1E}" type="presParOf" srcId="{DE8646CA-176B-4B7C-A755-8242D33D9B15}" destId="{12024133-F779-41F4-8EE1-F7EDC11FA4FD}" srcOrd="2" destOrd="0" presId="urn:microsoft.com/office/officeart/2008/layout/LinedList"/>
    <dgm:cxn modelId="{FA295F43-8A79-4F7A-BCDD-1D1ED87F7E93}" type="presParOf" srcId="{12024133-F779-41F4-8EE1-F7EDC11FA4FD}" destId="{9E4EADEA-763E-4A19-9192-CDC4AABBB526}" srcOrd="0" destOrd="0" presId="urn:microsoft.com/office/officeart/2008/layout/LinedList"/>
    <dgm:cxn modelId="{CA17A3EA-74A2-461B-B070-02BA8FEE0627}" type="presParOf" srcId="{9E4EADEA-763E-4A19-9192-CDC4AABBB526}" destId="{5A4D6780-084E-42B5-858D-2D00AC62691B}" srcOrd="0" destOrd="0" presId="urn:microsoft.com/office/officeart/2008/layout/LinedList"/>
    <dgm:cxn modelId="{6C206774-CDB2-45DA-9D16-92EA692BC9A2}" type="presParOf" srcId="{9E4EADEA-763E-4A19-9192-CDC4AABBB526}" destId="{164B7A71-FE4A-4D8A-BA2A-94CE3B2EB924}" srcOrd="1" destOrd="0" presId="urn:microsoft.com/office/officeart/2008/layout/LinedList"/>
    <dgm:cxn modelId="{028ED6EB-7614-4713-B62E-83024DE2D4D5}" type="presParOf" srcId="{9E4EADEA-763E-4A19-9192-CDC4AABBB526}" destId="{906A1E0C-BC84-44BB-AAF9-F84BD4F580CF}" srcOrd="2" destOrd="0" presId="urn:microsoft.com/office/officeart/2008/layout/LinedList"/>
    <dgm:cxn modelId="{2A56C3CB-A4C1-45BE-86AE-E67D98CE0AC4}" type="presParOf" srcId="{288975D7-AB2B-4364-AD40-6CC0A32A9960}" destId="{95EE5171-E4F7-4852-ABB2-46D9EB4C1FD1}" srcOrd="8" destOrd="0" presId="urn:microsoft.com/office/officeart/2008/layout/LinedList"/>
    <dgm:cxn modelId="{A5C70683-41CE-4A22-AD5F-986E4D0DBACB}" type="presParOf" srcId="{288975D7-AB2B-4364-AD40-6CC0A32A9960}" destId="{BC0C0F0F-6771-43BB-8ACF-E141F6B9EDA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17C66-6BE5-416B-A5A7-94339CDEB13F}">
      <dsp:nvSpPr>
        <dsp:cNvPr id="0" name=""/>
        <dsp:cNvSpPr/>
      </dsp:nvSpPr>
      <dsp:spPr>
        <a:xfrm>
          <a:off x="2127" y="737187"/>
          <a:ext cx="1893189" cy="7572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Choose A Topic &amp; Read Research Paper</a:t>
          </a:r>
        </a:p>
      </dsp:txBody>
      <dsp:txXfrm>
        <a:off x="380765" y="737187"/>
        <a:ext cx="1135914" cy="757275"/>
      </dsp:txXfrm>
    </dsp:sp>
    <dsp:sp modelId="{E81AD4CA-BC2D-41F6-8C4B-7B5A4CF40ED9}">
      <dsp:nvSpPr>
        <dsp:cNvPr id="0" name=""/>
        <dsp:cNvSpPr/>
      </dsp:nvSpPr>
      <dsp:spPr>
        <a:xfrm>
          <a:off x="1705997" y="737187"/>
          <a:ext cx="1893189" cy="7572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Find the Novelty to Work On</a:t>
          </a:r>
        </a:p>
      </dsp:txBody>
      <dsp:txXfrm>
        <a:off x="2084635" y="737187"/>
        <a:ext cx="1135914" cy="757275"/>
      </dsp:txXfrm>
    </dsp:sp>
    <dsp:sp modelId="{3DAFD5A1-EFB9-4CD3-ACC4-294D418F1D73}">
      <dsp:nvSpPr>
        <dsp:cNvPr id="0" name=""/>
        <dsp:cNvSpPr/>
      </dsp:nvSpPr>
      <dsp:spPr>
        <a:xfrm>
          <a:off x="3409867" y="737187"/>
          <a:ext cx="1893189" cy="7572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Build Outline of Project </a:t>
          </a:r>
        </a:p>
      </dsp:txBody>
      <dsp:txXfrm>
        <a:off x="3788505" y="737187"/>
        <a:ext cx="1135914" cy="757275"/>
      </dsp:txXfrm>
    </dsp:sp>
    <dsp:sp modelId="{72A25EB2-24BF-41CD-8D38-55D83A12144B}">
      <dsp:nvSpPr>
        <dsp:cNvPr id="0" name=""/>
        <dsp:cNvSpPr/>
      </dsp:nvSpPr>
      <dsp:spPr>
        <a:xfrm>
          <a:off x="5113737" y="737187"/>
          <a:ext cx="1893189" cy="7572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Plan Presentation and Confirmations</a:t>
          </a:r>
        </a:p>
      </dsp:txBody>
      <dsp:txXfrm>
        <a:off x="5492375" y="737187"/>
        <a:ext cx="1135914" cy="757275"/>
      </dsp:txXfrm>
    </dsp:sp>
    <dsp:sp modelId="{56923B18-2C68-46A5-916C-4FDD59BAD0C4}">
      <dsp:nvSpPr>
        <dsp:cNvPr id="0" name=""/>
        <dsp:cNvSpPr/>
      </dsp:nvSpPr>
      <dsp:spPr>
        <a:xfrm>
          <a:off x="6817607" y="737187"/>
          <a:ext cx="1893189" cy="7572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Project Implementation &amp; Execution</a:t>
          </a:r>
        </a:p>
      </dsp:txBody>
      <dsp:txXfrm>
        <a:off x="7196245" y="737187"/>
        <a:ext cx="1135914" cy="757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064A4-D536-4B97-9338-B9BEA77FDBAE}">
      <dsp:nvSpPr>
        <dsp:cNvPr id="0" name=""/>
        <dsp:cNvSpPr/>
      </dsp:nvSpPr>
      <dsp:spPr>
        <a:xfrm>
          <a:off x="0" y="2703"/>
          <a:ext cx="517538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2DE487-777F-4367-B3C0-FC52C9372CFC}">
      <dsp:nvSpPr>
        <dsp:cNvPr id="0" name=""/>
        <dsp:cNvSpPr/>
      </dsp:nvSpPr>
      <dsp:spPr>
        <a:xfrm>
          <a:off x="0" y="2703"/>
          <a:ext cx="1229173" cy="553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The project is divided into 4 modules:</a:t>
          </a:r>
        </a:p>
      </dsp:txBody>
      <dsp:txXfrm>
        <a:off x="0" y="2703"/>
        <a:ext cx="1229173" cy="5530734"/>
      </dsp:txXfrm>
    </dsp:sp>
    <dsp:sp modelId="{FCDB5094-98C1-4803-B725-2E6609469082}">
      <dsp:nvSpPr>
        <dsp:cNvPr id="0" name=""/>
        <dsp:cNvSpPr/>
      </dsp:nvSpPr>
      <dsp:spPr>
        <a:xfrm>
          <a:off x="1303089" y="71702"/>
          <a:ext cx="3868271" cy="1044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User’s Inputs </a:t>
          </a:r>
        </a:p>
        <a:p>
          <a:pPr marL="0" lvl="0" indent="0" algn="l" defTabSz="1466850">
            <a:lnSpc>
              <a:spcPct val="90000"/>
            </a:lnSpc>
            <a:spcBef>
              <a:spcPct val="0"/>
            </a:spcBef>
            <a:spcAft>
              <a:spcPct val="35000"/>
            </a:spcAft>
            <a:buNone/>
          </a:pPr>
          <a:r>
            <a:rPr lang="en-US" sz="3300" kern="1200" dirty="0"/>
            <a:t>	</a:t>
          </a:r>
        </a:p>
      </dsp:txBody>
      <dsp:txXfrm>
        <a:off x="1303089" y="71702"/>
        <a:ext cx="3868271" cy="1044316"/>
      </dsp:txXfrm>
    </dsp:sp>
    <dsp:sp modelId="{C501F5FE-24A4-4C14-9CF9-0D6A7DE9E0A8}">
      <dsp:nvSpPr>
        <dsp:cNvPr id="0" name=""/>
        <dsp:cNvSpPr/>
      </dsp:nvSpPr>
      <dsp:spPr>
        <a:xfrm>
          <a:off x="1229173" y="1116018"/>
          <a:ext cx="394218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349DB3-4ED8-45D0-A8CD-DC5CE1C9ACE8}">
      <dsp:nvSpPr>
        <dsp:cNvPr id="0" name=""/>
        <dsp:cNvSpPr/>
      </dsp:nvSpPr>
      <dsp:spPr>
        <a:xfrm>
          <a:off x="1303089" y="1185017"/>
          <a:ext cx="3868271" cy="137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Recommendations System</a:t>
          </a:r>
        </a:p>
      </dsp:txBody>
      <dsp:txXfrm>
        <a:off x="1303089" y="1185017"/>
        <a:ext cx="3868271" cy="1379983"/>
      </dsp:txXfrm>
    </dsp:sp>
    <dsp:sp modelId="{ECE472DC-467C-411A-92DA-0D646469F2F3}">
      <dsp:nvSpPr>
        <dsp:cNvPr id="0" name=""/>
        <dsp:cNvSpPr/>
      </dsp:nvSpPr>
      <dsp:spPr>
        <a:xfrm>
          <a:off x="1229173" y="2565000"/>
          <a:ext cx="394218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63F3FD-FE29-4A7D-9A54-D0C699B50624}">
      <dsp:nvSpPr>
        <dsp:cNvPr id="0" name=""/>
        <dsp:cNvSpPr/>
      </dsp:nvSpPr>
      <dsp:spPr>
        <a:xfrm>
          <a:off x="1303089" y="2633999"/>
          <a:ext cx="3868271" cy="137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Setting the Recommended angles </a:t>
          </a:r>
        </a:p>
      </dsp:txBody>
      <dsp:txXfrm>
        <a:off x="1303089" y="2633999"/>
        <a:ext cx="3868271" cy="1379983"/>
      </dsp:txXfrm>
    </dsp:sp>
    <dsp:sp modelId="{8C61DBC7-FBB1-4000-8806-63E7651B479B}">
      <dsp:nvSpPr>
        <dsp:cNvPr id="0" name=""/>
        <dsp:cNvSpPr/>
      </dsp:nvSpPr>
      <dsp:spPr>
        <a:xfrm>
          <a:off x="1229173" y="4013982"/>
          <a:ext cx="394218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9B4B7B-583C-4044-96E5-A69D59A7A91C}">
      <dsp:nvSpPr>
        <dsp:cNvPr id="0" name=""/>
        <dsp:cNvSpPr/>
      </dsp:nvSpPr>
      <dsp:spPr>
        <a:xfrm>
          <a:off x="1303089" y="4082982"/>
          <a:ext cx="3868271" cy="137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Curl counters</a:t>
          </a:r>
        </a:p>
      </dsp:txBody>
      <dsp:txXfrm>
        <a:off x="1303089" y="4082982"/>
        <a:ext cx="3868271" cy="1379983"/>
      </dsp:txXfrm>
    </dsp:sp>
    <dsp:sp modelId="{046FA4AB-E416-43E2-B212-74902187D339}">
      <dsp:nvSpPr>
        <dsp:cNvPr id="0" name=""/>
        <dsp:cNvSpPr/>
      </dsp:nvSpPr>
      <dsp:spPr>
        <a:xfrm>
          <a:off x="1229173" y="5462965"/>
          <a:ext cx="394218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3AD5F-C894-42DB-B542-6C3649550197}">
      <dsp:nvSpPr>
        <dsp:cNvPr id="0" name=""/>
        <dsp:cNvSpPr/>
      </dsp:nvSpPr>
      <dsp:spPr>
        <a:xfrm>
          <a:off x="0" y="0"/>
          <a:ext cx="553567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03106-72CC-4AAE-8E64-7B5AA70F8B9F}">
      <dsp:nvSpPr>
        <dsp:cNvPr id="0" name=""/>
        <dsp:cNvSpPr/>
      </dsp:nvSpPr>
      <dsp:spPr>
        <a:xfrm>
          <a:off x="0" y="0"/>
          <a:ext cx="1107134" cy="4409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The system is formed with 3 different modules and yet to update for finalizations:</a:t>
          </a:r>
        </a:p>
      </dsp:txBody>
      <dsp:txXfrm>
        <a:off x="0" y="0"/>
        <a:ext cx="1107134" cy="4409989"/>
      </dsp:txXfrm>
    </dsp:sp>
    <dsp:sp modelId="{E7251BF3-3C5A-4254-AEA6-C4B7F203F0EA}">
      <dsp:nvSpPr>
        <dsp:cNvPr id="0" name=""/>
        <dsp:cNvSpPr/>
      </dsp:nvSpPr>
      <dsp:spPr>
        <a:xfrm>
          <a:off x="1190169" y="68906"/>
          <a:ext cx="2040229"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Weight recommendation</a:t>
          </a:r>
        </a:p>
      </dsp:txBody>
      <dsp:txXfrm>
        <a:off x="1190169" y="68906"/>
        <a:ext cx="2040229" cy="1378121"/>
      </dsp:txXfrm>
    </dsp:sp>
    <dsp:sp modelId="{F5EA6C9C-648E-40A3-9719-7BB845A96592}">
      <dsp:nvSpPr>
        <dsp:cNvPr id="0" name=""/>
        <dsp:cNvSpPr/>
      </dsp:nvSpPr>
      <dsp:spPr>
        <a:xfrm>
          <a:off x="3313434" y="68906"/>
          <a:ext cx="2131233"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As the users having different body strength with different body factor, therefore, they needed to pick appropriate weight for performing exercise (i.e. Bicep curl), which will ultimately produce good results</a:t>
          </a:r>
        </a:p>
      </dsp:txBody>
      <dsp:txXfrm>
        <a:off x="3313434" y="68906"/>
        <a:ext cx="2131233" cy="1378121"/>
      </dsp:txXfrm>
    </dsp:sp>
    <dsp:sp modelId="{E25EB130-3A4D-47E6-B6BF-0E7709A157C0}">
      <dsp:nvSpPr>
        <dsp:cNvPr id="0" name=""/>
        <dsp:cNvSpPr/>
      </dsp:nvSpPr>
      <dsp:spPr>
        <a:xfrm>
          <a:off x="1107134" y="1447027"/>
          <a:ext cx="442853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60CAA5E-93E0-4E2F-9041-561778111E2E}">
      <dsp:nvSpPr>
        <dsp:cNvPr id="0" name=""/>
        <dsp:cNvSpPr/>
      </dsp:nvSpPr>
      <dsp:spPr>
        <a:xfrm>
          <a:off x="1190169" y="1515933"/>
          <a:ext cx="2054146"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Appropriate Angle Finding</a:t>
          </a:r>
        </a:p>
      </dsp:txBody>
      <dsp:txXfrm>
        <a:off x="1190169" y="1515933"/>
        <a:ext cx="2054146" cy="1378121"/>
      </dsp:txXfrm>
    </dsp:sp>
    <dsp:sp modelId="{58C2343C-87CF-4C22-B2C3-C11B8373B875}">
      <dsp:nvSpPr>
        <dsp:cNvPr id="0" name=""/>
        <dsp:cNvSpPr/>
      </dsp:nvSpPr>
      <dsp:spPr>
        <a:xfrm>
          <a:off x="3327350" y="1515933"/>
          <a:ext cx="2131233"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Varying in weight for performing exercise with respect to user also need to find appropriate angle range for good results and healthy exercise.</a:t>
          </a:r>
        </a:p>
      </dsp:txBody>
      <dsp:txXfrm>
        <a:off x="3327350" y="1515933"/>
        <a:ext cx="2131233" cy="1378121"/>
      </dsp:txXfrm>
    </dsp:sp>
    <dsp:sp modelId="{CA31E1D2-5481-4957-A85B-437DB740EA59}">
      <dsp:nvSpPr>
        <dsp:cNvPr id="0" name=""/>
        <dsp:cNvSpPr/>
      </dsp:nvSpPr>
      <dsp:spPr>
        <a:xfrm>
          <a:off x="1107134" y="2894055"/>
          <a:ext cx="442853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26DB6A3-861E-457B-B021-6A8B45AA14A1}">
      <dsp:nvSpPr>
        <dsp:cNvPr id="0" name=""/>
        <dsp:cNvSpPr/>
      </dsp:nvSpPr>
      <dsp:spPr>
        <a:xfrm>
          <a:off x="1190169" y="2962961"/>
          <a:ext cx="2131233"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Executing process to count the repetitions</a:t>
          </a:r>
        </a:p>
      </dsp:txBody>
      <dsp:txXfrm>
        <a:off x="1190169" y="2962961"/>
        <a:ext cx="2131233" cy="1378121"/>
      </dsp:txXfrm>
    </dsp:sp>
    <dsp:sp modelId="{164B7A71-FE4A-4D8A-BA2A-94CE3B2EB924}">
      <dsp:nvSpPr>
        <dsp:cNvPr id="0" name=""/>
        <dsp:cNvSpPr/>
      </dsp:nvSpPr>
      <dsp:spPr>
        <a:xfrm>
          <a:off x="3404437" y="2962961"/>
          <a:ext cx="2131233" cy="1378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When all user meets the appropriate angle with recommended weight, then the exercise one repeat gets complete each time, hence the counter give the number of performed exercise repetitions.</a:t>
          </a:r>
        </a:p>
      </dsp:txBody>
      <dsp:txXfrm>
        <a:off x="3404437" y="2962961"/>
        <a:ext cx="2131233" cy="1378121"/>
      </dsp:txXfrm>
    </dsp:sp>
    <dsp:sp modelId="{95EE5171-E4F7-4852-ABB2-46D9EB4C1FD1}">
      <dsp:nvSpPr>
        <dsp:cNvPr id="0" name=""/>
        <dsp:cNvSpPr/>
      </dsp:nvSpPr>
      <dsp:spPr>
        <a:xfrm>
          <a:off x="1107134" y="4341082"/>
          <a:ext cx="442853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FAE8E8-D805-C442-2E9C-712F7B1A3A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D36133-C247-1127-51B4-879CC9F65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FFA085-388D-4E26-82BC-7AD8761CF3DF}" type="datetimeFigureOut">
              <a:rPr lang="en-US" smtClean="0"/>
              <a:pPr/>
              <a:t>5/5/2023</a:t>
            </a:fld>
            <a:endParaRPr lang="en-US"/>
          </a:p>
        </p:txBody>
      </p:sp>
      <p:sp>
        <p:nvSpPr>
          <p:cNvPr id="4" name="Footer Placeholder 3">
            <a:extLst>
              <a:ext uri="{FF2B5EF4-FFF2-40B4-BE49-F238E27FC236}">
                <a16:creationId xmlns:a16="http://schemas.microsoft.com/office/drawing/2014/main" id="{52E1025D-CB3B-5B50-07C8-742D090FE1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1DBF1D-ADD4-6121-434C-B09F5E5BD2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50F23E-93F4-414E-A8AE-F6E6F45856B2}" type="slidenum">
              <a:rPr lang="en-US" smtClean="0"/>
              <a:pPr/>
              <a:t>‹#›</a:t>
            </a:fld>
            <a:endParaRPr lang="en-US"/>
          </a:p>
        </p:txBody>
      </p:sp>
    </p:spTree>
    <p:extLst>
      <p:ext uri="{BB962C8B-B14F-4D97-AF65-F5344CB8AC3E}">
        <p14:creationId xmlns:p14="http://schemas.microsoft.com/office/powerpoint/2010/main" val="2999518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spcBef>
                  <a:spcPts val="0"/>
                </a:spcBef>
                <a:spcAft>
                  <a:spcPts val="0"/>
                </a:spcAft>
                <a:buNone/>
              </a:p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14219949"/>
      </p:ext>
    </p:extLst>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Slide Number Placeholder 2">
            <a:extLst>
              <a:ext uri="{FF2B5EF4-FFF2-40B4-BE49-F238E27FC236}">
                <a16:creationId xmlns:a16="http://schemas.microsoft.com/office/drawing/2014/main" id="{A5AB81F6-36B7-1CB0-7C62-9B958E6B50A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solidFill>
                  <a:schemeClr val="dk1"/>
                </a:solidFill>
                <a:latin typeface="Times New Roman"/>
                <a:ea typeface="Times New Roman"/>
                <a:cs typeface="Times New Roman"/>
                <a:sym typeface="Times New Roman"/>
              </a:rPr>
              <a:pPr marL="0" marR="0" lvl="0" indent="0" algn="r" rtl="0">
                <a:spcBef>
                  <a:spcPts val="0"/>
                </a:spcBef>
                <a:spcAft>
                  <a:spcPts val="0"/>
                </a:spcAft>
                <a:buNone/>
              </a:pPr>
              <a:t>1</a:t>
            </a:fld>
            <a:endParaRPr lang="en-US" sz="1400" b="0" i="0" u="none" strike="noStrike" cap="none">
              <a:solidFill>
                <a:schemeClr val="dk1"/>
              </a:solidFill>
              <a:latin typeface="Times New Roman"/>
              <a:ea typeface="Times New Roman"/>
              <a:cs typeface="Times New Roman"/>
              <a:sym typeface="Times New Roman"/>
            </a:endParaRPr>
          </a:p>
        </p:txBody>
      </p:sp>
      <p:sp>
        <p:nvSpPr>
          <p:cNvPr id="4" name="Date Placeholder 3">
            <a:extLst>
              <a:ext uri="{FF2B5EF4-FFF2-40B4-BE49-F238E27FC236}">
                <a16:creationId xmlns:a16="http://schemas.microsoft.com/office/drawing/2014/main" id="{539E53F6-FA5A-A966-21C1-B0E5C2071A99}"/>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259166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64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4850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261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6184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37691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49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935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2474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6049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585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7581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6623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950406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p:nvSpPr>
          <p:cNvPr id="187" name="Rectangle 18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Freeform: Shape 18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9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Isosceles Triangle 1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Google Shape;181;p1"/>
          <p:cNvSpPr/>
          <p:nvPr/>
        </p:nvSpPr>
        <p:spPr>
          <a:xfrm>
            <a:off x="131870" y="-213198"/>
            <a:ext cx="354092" cy="3428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
          <p:cNvSpPr txBox="1"/>
          <p:nvPr/>
        </p:nvSpPr>
        <p:spPr>
          <a:xfrm>
            <a:off x="331694" y="2034994"/>
            <a:ext cx="8534399" cy="995081"/>
          </a:xfrm>
          <a:prstGeom prst="rect">
            <a:avLst/>
          </a:prstGeom>
          <a:noFill/>
          <a:ln>
            <a:noFill/>
          </a:ln>
        </p:spPr>
        <p:txBody>
          <a:bodyPr spcFirstLastPara="1" wrap="square" lIns="91425" tIns="45700" rIns="91425" bIns="45700" anchor="ctr" anchorCtr="0">
            <a:noAutofit/>
          </a:bodyPr>
          <a:lstStyle/>
          <a:p>
            <a:pPr algn="ctr" defTabSz="374904">
              <a:spcAft>
                <a:spcPts val="600"/>
              </a:spcAft>
            </a:pP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r>
              <a:rPr lang="en-US" sz="2624" b="1" kern="1200" dirty="0">
                <a:solidFill>
                  <a:srgbClr val="000000"/>
                </a:solidFill>
                <a:latin typeface="Times New Roman" panose="02020603050405020304" pitchFamily="18" charset="0"/>
                <a:ea typeface="+mn-ea"/>
                <a:cs typeface="Times New Roman" panose="02020603050405020304" pitchFamily="18" charset="0"/>
                <a:sym typeface="Times New Roman"/>
              </a:rPr>
              <a:t>B. Tech Major Project External Evaluation, </a:t>
            </a:r>
          </a:p>
          <a:p>
            <a:pPr algn="ctr" defTabSz="374904">
              <a:spcAft>
                <a:spcPts val="600"/>
              </a:spcAft>
            </a:pPr>
            <a:r>
              <a:rPr lang="en-US" sz="2000" b="1" kern="1200" dirty="0" err="1">
                <a:solidFill>
                  <a:srgbClr val="000000"/>
                </a:solidFill>
                <a:latin typeface="Times New Roman" panose="02020603050405020304" pitchFamily="18" charset="0"/>
                <a:ea typeface="+mn-ea"/>
                <a:cs typeface="Times New Roman" panose="02020603050405020304" pitchFamily="18" charset="0"/>
                <a:sym typeface="Times New Roman"/>
              </a:rPr>
              <a:t>VIII</a:t>
            </a:r>
            <a:r>
              <a:rPr lang="en-US" sz="2000" b="1" kern="1200" baseline="30000" dirty="0" err="1">
                <a:solidFill>
                  <a:srgbClr val="000000"/>
                </a:solidFill>
                <a:latin typeface="Times New Roman" panose="02020603050405020304" pitchFamily="18" charset="0"/>
                <a:ea typeface="+mn-ea"/>
                <a:cs typeface="Times New Roman" panose="02020603050405020304" pitchFamily="18" charset="0"/>
                <a:sym typeface="Times New Roman"/>
              </a:rPr>
              <a:t>th</a:t>
            </a:r>
            <a:r>
              <a:rPr lang="en-US" sz="2000" b="1" kern="1200" dirty="0">
                <a:solidFill>
                  <a:srgbClr val="000000"/>
                </a:solidFill>
                <a:latin typeface="Times New Roman" panose="02020603050405020304" pitchFamily="18" charset="0"/>
                <a:ea typeface="+mn-ea"/>
                <a:cs typeface="Times New Roman" panose="02020603050405020304" pitchFamily="18" charset="0"/>
                <a:sym typeface="Times New Roman"/>
              </a:rPr>
              <a:t> Sem</a:t>
            </a:r>
          </a:p>
          <a:p>
            <a:pPr algn="ctr" defTabSz="374904">
              <a:spcAft>
                <a:spcPts val="600"/>
              </a:spcAft>
            </a:pP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r>
              <a:rPr lang="en-US" sz="2400" b="1" kern="1200" dirty="0">
                <a:solidFill>
                  <a:srgbClr val="000000"/>
                </a:solidFill>
                <a:latin typeface="Times New Roman" panose="02020603050405020304" pitchFamily="18" charset="0"/>
                <a:ea typeface="+mn-ea"/>
                <a:cs typeface="Times New Roman" panose="02020603050405020304" pitchFamily="18" charset="0"/>
                <a:sym typeface="Times New Roman"/>
              </a:rPr>
              <a:t>Weight Training Pose Estimation</a:t>
            </a: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br>
              <a:rPr lang="en-US" sz="1476" kern="1200" dirty="0">
                <a:solidFill>
                  <a:schemeClr val="dk1"/>
                </a:solidFill>
                <a:latin typeface="Times New Roman" panose="02020603050405020304" pitchFamily="18" charset="0"/>
                <a:ea typeface="+mn-ea"/>
                <a:cs typeface="Times New Roman" panose="02020603050405020304" pitchFamily="18" charset="0"/>
                <a:sym typeface="Arial"/>
              </a:rPr>
            </a:br>
            <a:r>
              <a:rPr lang="en-US" sz="2296" kern="1200" dirty="0">
                <a:solidFill>
                  <a:srgbClr val="000000"/>
                </a:solidFill>
                <a:latin typeface="Times New Roman" panose="02020603050405020304" pitchFamily="18" charset="0"/>
                <a:ea typeface="+mn-ea"/>
                <a:cs typeface="Times New Roman" panose="02020603050405020304" pitchFamily="18" charset="0"/>
                <a:sym typeface="Times New Roman"/>
              </a:rPr>
              <a:t> </a:t>
            </a:r>
            <a:endParaRPr lang="en-US" sz="2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76" name="Google Shape;176;p1"/>
          <p:cNvSpPr/>
          <p:nvPr/>
        </p:nvSpPr>
        <p:spPr>
          <a:xfrm>
            <a:off x="725248" y="5234802"/>
            <a:ext cx="7784342" cy="1022628"/>
          </a:xfrm>
          <a:prstGeom prst="rect">
            <a:avLst/>
          </a:prstGeom>
          <a:noFill/>
          <a:ln>
            <a:noFill/>
          </a:ln>
        </p:spPr>
        <p:txBody>
          <a:bodyPr spcFirstLastPara="1" wrap="square" lIns="90000" tIns="45000" rIns="90000" bIns="45000" anchor="t" anchorCtr="0">
            <a:noAutofit/>
          </a:bodyPr>
          <a:lstStyle/>
          <a:p>
            <a:pPr algn="ctr" defTabSz="374904">
              <a:spcAft>
                <a:spcPts val="600"/>
              </a:spcAft>
            </a:pPr>
            <a:r>
              <a:rPr lang="en-US" sz="1804" kern="1200" dirty="0">
                <a:solidFill>
                  <a:srgbClr val="000000"/>
                </a:solidFill>
                <a:latin typeface="Times New Roman"/>
                <a:ea typeface="+mn-ea"/>
                <a:cs typeface="Times New Roman"/>
                <a:sym typeface="Times New Roman"/>
              </a:rPr>
              <a:t>DEPARTMENT OF COMPUTER SCIENCE &amp; ENGINEERING</a:t>
            </a:r>
            <a:endParaRPr lang="en-US" sz="1804" kern="1200" dirty="0">
              <a:solidFill>
                <a:schemeClr val="dk1"/>
              </a:solidFill>
              <a:latin typeface="Arial"/>
              <a:ea typeface="+mn-ea"/>
              <a:cs typeface="Arial"/>
              <a:sym typeface="Arial"/>
            </a:endParaRPr>
          </a:p>
          <a:p>
            <a:pPr algn="ctr" defTabSz="374904">
              <a:spcAft>
                <a:spcPts val="600"/>
              </a:spcAft>
            </a:pPr>
            <a:r>
              <a:rPr lang="en-US" sz="1804" kern="1200" dirty="0">
                <a:solidFill>
                  <a:srgbClr val="000000"/>
                </a:solidFill>
                <a:latin typeface="Times New Roman"/>
                <a:ea typeface="+mn-ea"/>
                <a:cs typeface="Times New Roman"/>
                <a:sym typeface="Times New Roman"/>
              </a:rPr>
              <a:t>SHARDA SCHOOL OF ENGINEERING AND TECHNOLOGY </a:t>
            </a:r>
            <a:endParaRPr lang="en-US" sz="1804" kern="1200" dirty="0">
              <a:solidFill>
                <a:schemeClr val="dk1"/>
              </a:solidFill>
              <a:latin typeface="Arial"/>
              <a:ea typeface="+mn-ea"/>
              <a:cs typeface="Arial"/>
              <a:sym typeface="Arial"/>
            </a:endParaRPr>
          </a:p>
          <a:p>
            <a:pPr algn="ctr" defTabSz="374904">
              <a:spcAft>
                <a:spcPts val="600"/>
              </a:spcAft>
            </a:pPr>
            <a:r>
              <a:rPr lang="en-US" sz="1804" kern="1200" dirty="0">
                <a:solidFill>
                  <a:srgbClr val="000000"/>
                </a:solidFill>
                <a:latin typeface="Times New Roman"/>
                <a:ea typeface="+mn-ea"/>
                <a:cs typeface="Times New Roman"/>
                <a:sym typeface="Times New Roman"/>
              </a:rPr>
              <a:t>May, 2023</a:t>
            </a:r>
            <a:endParaRPr lang="en-US" sz="2200" b="0" i="0" u="none" strike="noStrike" cap="none" dirty="0">
              <a:solidFill>
                <a:schemeClr val="dk1"/>
              </a:solidFill>
              <a:latin typeface="Arial"/>
              <a:ea typeface="Arial"/>
              <a:cs typeface="Arial"/>
              <a:sym typeface="Arial"/>
            </a:endParaRPr>
          </a:p>
        </p:txBody>
      </p:sp>
      <p:sp>
        <p:nvSpPr>
          <p:cNvPr id="177" name="Google Shape;177;p1"/>
          <p:cNvSpPr/>
          <p:nvPr/>
        </p:nvSpPr>
        <p:spPr>
          <a:xfrm>
            <a:off x="767054" y="3894384"/>
            <a:ext cx="4888854" cy="1340418"/>
          </a:xfrm>
          <a:prstGeom prst="rect">
            <a:avLst/>
          </a:prstGeom>
          <a:noFill/>
          <a:ln>
            <a:noFill/>
          </a:ln>
        </p:spPr>
        <p:txBody>
          <a:bodyPr spcFirstLastPara="1" wrap="square" lIns="90000" tIns="45000" rIns="90000" bIns="45000" anchor="t" anchorCtr="0">
            <a:noAutofit/>
          </a:bodyPr>
          <a:lstStyle/>
          <a:p>
            <a:pPr defTabSz="374904">
              <a:spcAft>
                <a:spcPts val="600"/>
              </a:spcAft>
            </a:pPr>
            <a:r>
              <a:rPr lang="en-US" sz="1476" kern="1200" dirty="0">
                <a:solidFill>
                  <a:schemeClr val="tx1"/>
                </a:solidFill>
                <a:latin typeface="Times New Roman" panose="02020603050405020304" pitchFamily="18" charset="0"/>
                <a:ea typeface="+mn-ea"/>
                <a:cs typeface="Times New Roman" panose="02020603050405020304" pitchFamily="18" charset="0"/>
                <a:sym typeface="Georgia"/>
              </a:rPr>
              <a:t>Presented by :</a:t>
            </a:r>
          </a:p>
          <a:p>
            <a:pPr defTabSz="374904">
              <a:spcAft>
                <a:spcPts val="600"/>
              </a:spcAft>
            </a:pPr>
            <a:r>
              <a:rPr lang="en-US" sz="1476" kern="1200" dirty="0">
                <a:solidFill>
                  <a:schemeClr val="tx1"/>
                </a:solidFill>
                <a:latin typeface="Times New Roman" panose="02020603050405020304" pitchFamily="18" charset="0"/>
                <a:ea typeface="+mn-ea"/>
                <a:cs typeface="Times New Roman" panose="02020603050405020304" pitchFamily="18" charset="0"/>
                <a:sym typeface="Georgia"/>
              </a:rPr>
              <a:t>Sanjay Kumar Singh (2019001156)</a:t>
            </a:r>
          </a:p>
          <a:p>
            <a:pPr defTabSz="374904">
              <a:spcAft>
                <a:spcPts val="600"/>
              </a:spcAft>
            </a:pPr>
            <a:r>
              <a:rPr lang="en-US" sz="1476" kern="1200" dirty="0">
                <a:solidFill>
                  <a:schemeClr val="tx1"/>
                </a:solidFill>
                <a:latin typeface="Times New Roman" panose="02020603050405020304" pitchFamily="18" charset="0"/>
                <a:ea typeface="+mn-ea"/>
                <a:cs typeface="Times New Roman" panose="02020603050405020304" pitchFamily="18" charset="0"/>
                <a:sym typeface="Georgia"/>
              </a:rPr>
              <a:t>Watan Raj Thakur (</a:t>
            </a:r>
            <a:r>
              <a:rPr lang="en-US" sz="1476" kern="1200" dirty="0">
                <a:solidFill>
                  <a:schemeClr val="tx1"/>
                </a:solidFill>
                <a:latin typeface="Times New Roman" panose="02020603050405020304" pitchFamily="18" charset="0"/>
                <a:ea typeface="+mn-ea"/>
                <a:cs typeface="Times New Roman" panose="02020603050405020304" pitchFamily="18" charset="0"/>
              </a:rPr>
              <a:t>2019000475)</a:t>
            </a:r>
            <a:endParaRPr lang="en-US" sz="1476" kern="1200" dirty="0">
              <a:solidFill>
                <a:schemeClr val="tx1"/>
              </a:solidFill>
              <a:latin typeface="Times New Roman" panose="02020603050405020304" pitchFamily="18" charset="0"/>
              <a:ea typeface="+mn-ea"/>
              <a:cs typeface="Times New Roman" panose="02020603050405020304" pitchFamily="18" charset="0"/>
              <a:sym typeface="Georgia"/>
            </a:endParaRPr>
          </a:p>
          <a:p>
            <a:pPr defTabSz="749808">
              <a:spcAft>
                <a:spcPts val="600"/>
              </a:spcAft>
              <a:defRPr/>
            </a:pPr>
            <a:r>
              <a:rPr lang="en-US" sz="1476" kern="1200" dirty="0">
                <a:solidFill>
                  <a:schemeClr val="tx1"/>
                </a:solidFill>
                <a:latin typeface="Times New Roman" panose="02020603050405020304" pitchFamily="18" charset="0"/>
                <a:ea typeface="+mn-ea"/>
                <a:cs typeface="Times New Roman" panose="02020603050405020304" pitchFamily="18" charset="0"/>
              </a:rPr>
              <a:t>Akansha Raghuvanshi (2019558675</a:t>
            </a:r>
            <a:r>
              <a:rPr lang="en-US" sz="1476" b="1" kern="1200" dirty="0">
                <a:solidFill>
                  <a:schemeClr val="tx1"/>
                </a:solidFill>
                <a:latin typeface="Times New Roman" panose="02020603050405020304" pitchFamily="18" charset="0"/>
                <a:ea typeface="+mn-ea"/>
                <a:cs typeface="Times New Roman" panose="02020603050405020304" pitchFamily="18" charset="0"/>
              </a:rPr>
              <a:t>) </a:t>
            </a:r>
            <a:endParaRPr lang="en-US" sz="1476"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rtl="0">
              <a:lnSpc>
                <a:spcPct val="100000"/>
              </a:lnSpc>
              <a:spcBef>
                <a:spcPts val="0"/>
              </a:spcBef>
              <a:spcAft>
                <a:spcPts val="600"/>
              </a:spcAft>
              <a:buNone/>
            </a:pPr>
            <a:endParaRPr lang="en-US" sz="18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
        <p:nvSpPr>
          <p:cNvPr id="178" name="Google Shape;178;p1"/>
          <p:cNvSpPr/>
          <p:nvPr/>
        </p:nvSpPr>
        <p:spPr>
          <a:xfrm>
            <a:off x="5184924" y="4322236"/>
            <a:ext cx="2615829" cy="694264"/>
          </a:xfrm>
          <a:prstGeom prst="rect">
            <a:avLst/>
          </a:prstGeom>
          <a:noFill/>
          <a:ln>
            <a:noFill/>
          </a:ln>
        </p:spPr>
        <p:txBody>
          <a:bodyPr spcFirstLastPara="1" wrap="square" lIns="90000" tIns="45000" rIns="90000" bIns="45000" anchor="t" anchorCtr="0">
            <a:noAutofit/>
          </a:bodyPr>
          <a:lstStyle/>
          <a:p>
            <a:pPr defTabSz="374904">
              <a:spcAft>
                <a:spcPts val="600"/>
              </a:spcAft>
            </a:pPr>
            <a:r>
              <a:rPr lang="en-US" sz="1476" kern="1200" dirty="0">
                <a:solidFill>
                  <a:srgbClr val="000000"/>
                </a:solidFill>
                <a:latin typeface="Times New Roman"/>
                <a:ea typeface="+mn-ea"/>
                <a:cs typeface="Times New Roman"/>
                <a:sym typeface="Times New Roman"/>
              </a:rPr>
              <a:t>Under the Supervision of:-</a:t>
            </a:r>
          </a:p>
          <a:p>
            <a:pPr defTabSz="374904">
              <a:spcAft>
                <a:spcPts val="600"/>
              </a:spcAft>
            </a:pPr>
            <a:r>
              <a:rPr lang="en-IN" sz="1800" kern="1200" dirty="0">
                <a:solidFill>
                  <a:schemeClr val="tx1"/>
                </a:solidFill>
                <a:latin typeface="Times New Roman" panose="02020603050405020304" pitchFamily="18" charset="0"/>
                <a:ea typeface="+mn-ea"/>
                <a:cs typeface="Times New Roman" panose="02020603050405020304" pitchFamily="18" charset="0"/>
                <a:sym typeface="PT Sans"/>
              </a:rPr>
              <a:t>Dr. Ali Imam Abidi</a:t>
            </a:r>
            <a:endParaRPr lang="en-US" sz="2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endParaRPr>
          </a:p>
          <a:p>
            <a:pPr defTabSz="374904">
              <a:spcAft>
                <a:spcPts val="600"/>
              </a:spcAft>
            </a:pPr>
            <a:endParaRPr lang="en-US" sz="1800" b="0" i="0" u="none" strike="noStrike" cap="none" dirty="0">
              <a:solidFill>
                <a:schemeClr val="dk1"/>
              </a:solidFill>
              <a:latin typeface="Arial"/>
              <a:ea typeface="Arial"/>
              <a:cs typeface="Arial"/>
              <a:sym typeface="Arial"/>
            </a:endParaRPr>
          </a:p>
        </p:txBody>
      </p:sp>
      <p:sp>
        <p:nvSpPr>
          <p:cNvPr id="180" name="Google Shape;180;p1"/>
          <p:cNvSpPr txBox="1"/>
          <p:nvPr/>
        </p:nvSpPr>
        <p:spPr>
          <a:xfrm>
            <a:off x="6006636" y="5843934"/>
            <a:ext cx="2055887" cy="340316"/>
          </a:xfrm>
          <a:prstGeom prst="rect">
            <a:avLst/>
          </a:prstGeom>
          <a:noFill/>
          <a:ln>
            <a:noFill/>
          </a:ln>
        </p:spPr>
        <p:txBody>
          <a:bodyPr spcFirstLastPara="1" wrap="square" lIns="91425" tIns="45700" rIns="91425" bIns="45700" anchor="ctr" anchorCtr="0">
            <a:noAutofit/>
          </a:bodyPr>
          <a:lstStyle/>
          <a:p>
            <a:pPr algn="r" defTabSz="374904">
              <a:spcAft>
                <a:spcPts val="600"/>
              </a:spcAft>
            </a:pPr>
            <a:fld id="{00000000-1234-1234-1234-123412341234}" type="slidenum">
              <a:rPr lang="en-US" sz="984" kern="1200">
                <a:solidFill>
                  <a:srgbClr val="8B8B8B"/>
                </a:solidFill>
                <a:latin typeface="Calibri"/>
                <a:ea typeface="+mn-ea"/>
                <a:cs typeface="Calibri"/>
                <a:sym typeface="Calibri"/>
              </a:rPr>
              <a:pPr algn="r" defTabSz="374904">
                <a:spcAft>
                  <a:spcPts val="600"/>
                </a:spcAft>
              </a:pPr>
              <a:t>1</a:t>
            </a:fld>
            <a:endParaRPr lang="en-US" sz="1200" b="0" i="0" u="none" strike="noStrike" cap="none">
              <a:solidFill>
                <a:schemeClr val="dk1"/>
              </a:solidFill>
              <a:latin typeface="Times New Roman"/>
              <a:ea typeface="Times New Roman"/>
              <a:cs typeface="Times New Roman"/>
              <a:sym typeface="Times New Roman"/>
            </a:endParaRPr>
          </a:p>
        </p:txBody>
      </p:sp>
      <p:pic>
        <p:nvPicPr>
          <p:cNvPr id="182" name="Google Shape;182;p1"/>
          <p:cNvPicPr preferRelativeResize="0"/>
          <p:nvPr/>
        </p:nvPicPr>
        <p:blipFill rotWithShape="1">
          <a:blip r:embed="rId3">
            <a:alphaModFix/>
          </a:blip>
          <a:srcRect l="35533"/>
          <a:stretch/>
        </p:blipFill>
        <p:spPr>
          <a:xfrm>
            <a:off x="2664811" y="322293"/>
            <a:ext cx="3792901" cy="15997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7445"/>
            <a:ext cx="7886700" cy="624430"/>
          </a:xfrm>
        </p:spPr>
        <p:txBody>
          <a:bodyPr>
            <a:noAutofit/>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Literature Survey </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Contd.</a:t>
            </a:r>
            <a:endParaRPr lang="en-US" dirty="0"/>
          </a:p>
        </p:txBody>
      </p:sp>
      <p:sp>
        <p:nvSpPr>
          <p:cNvPr id="4" name="Date Placeholder 3"/>
          <p:cNvSpPr>
            <a:spLocks noGrp="1"/>
          </p:cNvSpPr>
          <p:nvPr>
            <p:ph type="dt" sz="half" idx="10"/>
          </p:nvPr>
        </p:nvSpPr>
        <p:spPr/>
        <p:txBody>
          <a:bodyPr/>
          <a:lstStyle/>
          <a:p>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068335278"/>
              </p:ext>
            </p:extLst>
          </p:nvPr>
        </p:nvGraphicFramePr>
        <p:xfrm>
          <a:off x="43545" y="901875"/>
          <a:ext cx="9048206" cy="5956125"/>
        </p:xfrm>
        <a:graphic>
          <a:graphicData uri="http://schemas.openxmlformats.org/drawingml/2006/table">
            <a:tbl>
              <a:tblPr firstRow="1" firstCol="1" bandRow="1">
                <a:tableStyleId>{5FD0F851-EC5A-4D38-B0AD-8093EC10F338}</a:tableStyleId>
              </a:tblPr>
              <a:tblGrid>
                <a:gridCol w="660197">
                  <a:extLst>
                    <a:ext uri="{9D8B030D-6E8A-4147-A177-3AD203B41FA5}">
                      <a16:colId xmlns:a16="http://schemas.microsoft.com/office/drawing/2014/main" val="345711804"/>
                    </a:ext>
                  </a:extLst>
                </a:gridCol>
                <a:gridCol w="1236269">
                  <a:extLst>
                    <a:ext uri="{9D8B030D-6E8A-4147-A177-3AD203B41FA5}">
                      <a16:colId xmlns:a16="http://schemas.microsoft.com/office/drawing/2014/main" val="230723426"/>
                    </a:ext>
                  </a:extLst>
                </a:gridCol>
                <a:gridCol w="3706976">
                  <a:extLst>
                    <a:ext uri="{9D8B030D-6E8A-4147-A177-3AD203B41FA5}">
                      <a16:colId xmlns:a16="http://schemas.microsoft.com/office/drawing/2014/main" val="2794533492"/>
                    </a:ext>
                  </a:extLst>
                </a:gridCol>
                <a:gridCol w="1812342">
                  <a:extLst>
                    <a:ext uri="{9D8B030D-6E8A-4147-A177-3AD203B41FA5}">
                      <a16:colId xmlns:a16="http://schemas.microsoft.com/office/drawing/2014/main" val="2242607517"/>
                    </a:ext>
                  </a:extLst>
                </a:gridCol>
                <a:gridCol w="1632422">
                  <a:extLst>
                    <a:ext uri="{9D8B030D-6E8A-4147-A177-3AD203B41FA5}">
                      <a16:colId xmlns:a16="http://schemas.microsoft.com/office/drawing/2014/main" val="3737852108"/>
                    </a:ext>
                  </a:extLst>
                </a:gridCol>
              </a:tblGrid>
              <a:tr h="902443">
                <a:tc>
                  <a:txBody>
                    <a:bodyPr/>
                    <a:lstStyle/>
                    <a:p>
                      <a:pPr marL="0" marR="0" algn="ctr">
                        <a:lnSpc>
                          <a:spcPct val="107000"/>
                        </a:lnSpc>
                        <a:spcBef>
                          <a:spcPts val="0"/>
                        </a:spcBef>
                        <a:spcAft>
                          <a:spcPts val="0"/>
                        </a:spcAft>
                      </a:pPr>
                      <a:r>
                        <a:rPr lang="en-US" sz="1000" dirty="0">
                          <a:effectLst/>
                        </a:rPr>
                        <a:t>12.</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Q. Dang et al., 2019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The two types of single-person pose estimation are regression-based approach and heatmap-based approach. Top-down approach and bottom-up approach</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Human pose estimation can still be improved and For real-time prediction, algorithms still perform too slowly.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2358684"/>
                  </a:ext>
                </a:extLst>
              </a:tr>
              <a:tr h="1443909">
                <a:tc>
                  <a:txBody>
                    <a:bodyPr/>
                    <a:lstStyle/>
                    <a:p>
                      <a:pPr marL="0" marR="0" algn="ctr">
                        <a:lnSpc>
                          <a:spcPct val="107000"/>
                        </a:lnSpc>
                        <a:spcBef>
                          <a:spcPts val="0"/>
                        </a:spcBef>
                        <a:spcAft>
                          <a:spcPts val="0"/>
                        </a:spcAft>
                      </a:pPr>
                      <a:r>
                        <a:rPr lang="en-US" sz="1000">
                          <a:effectLst/>
                        </a:rPr>
                        <a:t>13.</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F. Sajjad et al., 2017</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Here many various methods for the human pose recognition, When compared to identifying which, one works better and performs correct in recognitions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Different datasets are used for different parts of body, some algorithms used in real time videos whereas some are used for images and some for videos</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1560714"/>
                  </a:ext>
                </a:extLst>
              </a:tr>
              <a:tr h="902443">
                <a:tc>
                  <a:txBody>
                    <a:bodyPr/>
                    <a:lstStyle/>
                    <a:p>
                      <a:pPr marL="0" marR="0" algn="ctr">
                        <a:lnSpc>
                          <a:spcPct val="107000"/>
                        </a:lnSpc>
                        <a:spcBef>
                          <a:spcPts val="0"/>
                        </a:spcBef>
                        <a:spcAft>
                          <a:spcPts val="0"/>
                        </a:spcAft>
                      </a:pPr>
                      <a:r>
                        <a:rPr lang="en-US" sz="1000">
                          <a:effectLst/>
                        </a:rPr>
                        <a:t>14.</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Toshev &amp; Szegedy, 2014</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Used Deep Neural Networks (DNN) and formed a DNN-based regression problem towards body joints.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were able to capture context (where some of the body parts were barely visible) in a holistic manner</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2489686"/>
                  </a:ext>
                </a:extLst>
              </a:tr>
              <a:tr h="1263421">
                <a:tc>
                  <a:txBody>
                    <a:bodyPr/>
                    <a:lstStyle/>
                    <a:p>
                      <a:pPr marL="0" marR="0" algn="ctr">
                        <a:lnSpc>
                          <a:spcPct val="107000"/>
                        </a:lnSpc>
                        <a:spcBef>
                          <a:spcPts val="0"/>
                        </a:spcBef>
                        <a:spcAft>
                          <a:spcPts val="0"/>
                        </a:spcAft>
                      </a:pPr>
                      <a:r>
                        <a:rPr lang="en-US" sz="1000">
                          <a:effectLst/>
                        </a:rPr>
                        <a:t>15.</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Khan &amp; Wan, 2018</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They have discussed about first pictorial Structures, Global Analysis of Structures, and Greater Visual Simulator for Pictorial Structures, depose, Image-dependent pair-wise relations in DNN, Combining a localized perspective with a holistic one, Hourglass stacked, Multi-Context Focus,</a:t>
                      </a:r>
                      <a:endParaRPr lang="en-US" sz="900" dirty="0">
                        <a:effectLst/>
                      </a:endParaRPr>
                    </a:p>
                    <a:p>
                      <a:pPr marL="0" marR="0" algn="just">
                        <a:lnSpc>
                          <a:spcPct val="107000"/>
                        </a:lnSpc>
                        <a:spcBef>
                          <a:spcPts val="0"/>
                        </a:spcBef>
                        <a:spcAft>
                          <a:spcPts val="0"/>
                        </a:spcAft>
                      </a:pPr>
                      <a:r>
                        <a:rPr lang="en-US" sz="1000" dirty="0">
                          <a:effectLst/>
                        </a:rPr>
                        <a:t>Network with Multi-Scale Structure Awareness</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Explains how these methods are still being used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13040"/>
                  </a:ext>
                </a:extLst>
              </a:tr>
              <a:tr h="1443909">
                <a:tc>
                  <a:txBody>
                    <a:bodyPr/>
                    <a:lstStyle/>
                    <a:p>
                      <a:pPr marL="0" marR="0" algn="ctr">
                        <a:lnSpc>
                          <a:spcPct val="107000"/>
                        </a:lnSpc>
                        <a:spcBef>
                          <a:spcPts val="0"/>
                        </a:spcBef>
                        <a:spcAft>
                          <a:spcPts val="0"/>
                        </a:spcAft>
                      </a:pPr>
                      <a:r>
                        <a:rPr lang="en-US" sz="1000" dirty="0">
                          <a:effectLst/>
                        </a:rPr>
                        <a:t>16.</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M.R. </a:t>
                      </a:r>
                      <a:r>
                        <a:rPr lang="en-US" sz="1000" dirty="0" err="1">
                          <a:effectLst/>
                        </a:rPr>
                        <a:t>Sonawane</a:t>
                      </a:r>
                      <a:r>
                        <a:rPr lang="en-US" sz="1000" dirty="0">
                          <a:effectLst/>
                        </a:rPr>
                        <a:t> et al., 2022</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They applied image processing in their application to compute height and video processing with the aid of the Open CV Library to identify exercises performed by a user. Users will receive exercise recommendations based on their height and weight and BMI. Additionally, they separated BMI into five groups: underweight, normal, overweight, obese, and extremely obese.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 </a:t>
                      </a:r>
                      <a:endParaRPr lang="en-US" sz="900" dirty="0">
                        <a:effectLst/>
                      </a:endParaRPr>
                    </a:p>
                    <a:p>
                      <a:pPr marL="0" marR="0" algn="just">
                        <a:lnSpc>
                          <a:spcPct val="107000"/>
                        </a:lnSpc>
                        <a:spcBef>
                          <a:spcPts val="0"/>
                        </a:spcBef>
                        <a:spcAft>
                          <a:spcPts val="0"/>
                        </a:spcAft>
                      </a:pPr>
                      <a:r>
                        <a:rPr lang="en-US" sz="1000" dirty="0">
                          <a:effectLst/>
                        </a:rPr>
                        <a:t>a very simple application which used Open CV library for video processing</a:t>
                      </a:r>
                      <a:endParaRPr lang="en-US" sz="900" dirty="0">
                        <a:effectLst/>
                      </a:endParaRPr>
                    </a:p>
                    <a:p>
                      <a:pPr marL="0" marR="0" algn="just">
                        <a:lnSpc>
                          <a:spcPct val="107000"/>
                        </a:lnSpc>
                        <a:spcBef>
                          <a:spcPts val="0"/>
                        </a:spcBef>
                        <a:spcAft>
                          <a:spcPts val="0"/>
                        </a:spcAft>
                      </a:pPr>
                      <a:r>
                        <a:rPr lang="en-US" sz="1000" dirty="0">
                          <a:effectLst/>
                        </a:rPr>
                        <a:t>And divided body Mass Index (BMI) into categories.</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8115697"/>
                  </a:ext>
                </a:extLst>
              </a:tr>
            </a:tbl>
          </a:graphicData>
        </a:graphic>
      </p:graphicFrame>
    </p:spTree>
    <p:extLst>
      <p:ext uri="{BB962C8B-B14F-4D97-AF65-F5344CB8AC3E}">
        <p14:creationId xmlns:p14="http://schemas.microsoft.com/office/powerpoint/2010/main" val="380484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8650" y="277445"/>
            <a:ext cx="7886700" cy="624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Literature Survey </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Contd.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7141521"/>
              </p:ext>
            </p:extLst>
          </p:nvPr>
        </p:nvGraphicFramePr>
        <p:xfrm>
          <a:off x="26124" y="901875"/>
          <a:ext cx="9091749" cy="5956126"/>
        </p:xfrm>
        <a:graphic>
          <a:graphicData uri="http://schemas.openxmlformats.org/drawingml/2006/table">
            <a:tbl>
              <a:tblPr firstRow="1" firstCol="1" bandRow="1">
                <a:tableStyleId>{5FD0F851-EC5A-4D38-B0AD-8093EC10F338}</a:tableStyleId>
              </a:tblPr>
              <a:tblGrid>
                <a:gridCol w="607945">
                  <a:extLst>
                    <a:ext uri="{9D8B030D-6E8A-4147-A177-3AD203B41FA5}">
                      <a16:colId xmlns:a16="http://schemas.microsoft.com/office/drawing/2014/main" val="1023346155"/>
                    </a:ext>
                  </a:extLst>
                </a:gridCol>
                <a:gridCol w="1236269">
                  <a:extLst>
                    <a:ext uri="{9D8B030D-6E8A-4147-A177-3AD203B41FA5}">
                      <a16:colId xmlns:a16="http://schemas.microsoft.com/office/drawing/2014/main" val="1191224120"/>
                    </a:ext>
                  </a:extLst>
                </a:gridCol>
                <a:gridCol w="4026663">
                  <a:extLst>
                    <a:ext uri="{9D8B030D-6E8A-4147-A177-3AD203B41FA5}">
                      <a16:colId xmlns:a16="http://schemas.microsoft.com/office/drawing/2014/main" val="1457710939"/>
                    </a:ext>
                  </a:extLst>
                </a:gridCol>
                <a:gridCol w="1364776">
                  <a:extLst>
                    <a:ext uri="{9D8B030D-6E8A-4147-A177-3AD203B41FA5}">
                      <a16:colId xmlns:a16="http://schemas.microsoft.com/office/drawing/2014/main" val="1945268914"/>
                    </a:ext>
                  </a:extLst>
                </a:gridCol>
                <a:gridCol w="1856096">
                  <a:extLst>
                    <a:ext uri="{9D8B030D-6E8A-4147-A177-3AD203B41FA5}">
                      <a16:colId xmlns:a16="http://schemas.microsoft.com/office/drawing/2014/main" val="4268454103"/>
                    </a:ext>
                  </a:extLst>
                </a:gridCol>
              </a:tblGrid>
              <a:tr h="1221942">
                <a:tc>
                  <a:txBody>
                    <a:bodyPr/>
                    <a:lstStyle/>
                    <a:p>
                      <a:pPr marL="0" marR="0" algn="ctr">
                        <a:lnSpc>
                          <a:spcPct val="107000"/>
                        </a:lnSpc>
                        <a:spcBef>
                          <a:spcPts val="0"/>
                        </a:spcBef>
                        <a:spcAft>
                          <a:spcPts val="0"/>
                        </a:spcAft>
                      </a:pPr>
                      <a:r>
                        <a:rPr lang="en-US" sz="1000" dirty="0">
                          <a:effectLst/>
                        </a:rPr>
                        <a:t>17.</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RA Güler et al., 2018</a:t>
                      </a:r>
                      <a:endParaRPr lang="en-US" sz="900">
                        <a:effectLst/>
                      </a:endParaRPr>
                    </a:p>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Introduced DensePose-COCO, a sizable collection of ground-truth image-surface correspondences and developed unique architectures for recovering highly-accurate dense correspondences between images and the body surface in many frames per second</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Were able to recover highly accurate dense correspondence between images and the body surface in multiple frames per second</a:t>
                      </a:r>
                      <a:endParaRPr lang="en-US" sz="900">
                        <a:effectLst/>
                      </a:endParaRPr>
                    </a:p>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89403"/>
                  </a:ext>
                </a:extLst>
              </a:tr>
              <a:tr h="2297046">
                <a:tc>
                  <a:txBody>
                    <a:bodyPr/>
                    <a:lstStyle/>
                    <a:p>
                      <a:pPr marL="0" marR="0" algn="ctr">
                        <a:lnSpc>
                          <a:spcPct val="107000"/>
                        </a:lnSpc>
                        <a:spcBef>
                          <a:spcPts val="0"/>
                        </a:spcBef>
                        <a:spcAft>
                          <a:spcPts val="0"/>
                        </a:spcAft>
                      </a:pPr>
                      <a:r>
                        <a:rPr lang="en-US" sz="1000">
                          <a:effectLst/>
                        </a:rPr>
                        <a:t>18.</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D. Tome et al., 2017</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For the purpose of improving both tasks have created an all-encompassing formulation that takes into account 2D joint estimation and 3D pose reconstruction for the problem of 3D human posture estimate from a single raw RGB image simultaneously. They used a combined strategy that combines probabilistic understanding of human’s 3D position along with CNN architecture’s multi-stage via application of understanding of conceivable 3D landmark locations to focus finding for more suitable 2D places. The entire procedure is trained from beginning to end, is incredibly effective, and produces cutting-edge results on Human 3.6M that surpass earlier methods for both 2D and 3D mistakes.</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0117103"/>
                  </a:ext>
                </a:extLst>
              </a:tr>
              <a:tr h="761184">
                <a:tc>
                  <a:txBody>
                    <a:bodyPr/>
                    <a:lstStyle/>
                    <a:p>
                      <a:pPr marL="0" marR="0" algn="ctr">
                        <a:lnSpc>
                          <a:spcPct val="107000"/>
                        </a:lnSpc>
                        <a:spcBef>
                          <a:spcPts val="0"/>
                        </a:spcBef>
                        <a:spcAft>
                          <a:spcPts val="0"/>
                        </a:spcAft>
                      </a:pPr>
                      <a:r>
                        <a:rPr lang="en-US" sz="1000">
                          <a:effectLst/>
                        </a:rPr>
                        <a:t>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K. Sun et al., 2019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They have started from a high -resolution subnetwork as the first stage, then gradually add high-to-low resolution subnetworks, and connected multiresolution subnetworks.</a:t>
                      </a:r>
                      <a:endParaRPr lang="en-US" sz="900" dirty="0">
                        <a:effectLst/>
                      </a:endParaRPr>
                    </a:p>
                    <a:p>
                      <a:pPr marL="0" marR="0" algn="just">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As a result, the predict key-point heat map is potentially more accurate and spatially more precise.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6024660"/>
                  </a:ext>
                </a:extLst>
              </a:tr>
              <a:tr h="914770">
                <a:tc>
                  <a:txBody>
                    <a:bodyPr/>
                    <a:lstStyle/>
                    <a:p>
                      <a:pPr marL="0" marR="0" algn="ctr">
                        <a:lnSpc>
                          <a:spcPct val="107000"/>
                        </a:lnSpc>
                        <a:spcBef>
                          <a:spcPts val="0"/>
                        </a:spcBef>
                        <a:spcAft>
                          <a:spcPts val="0"/>
                        </a:spcAft>
                      </a:pPr>
                      <a:r>
                        <a:rPr lang="en-US" sz="1000">
                          <a:effectLst/>
                        </a:rPr>
                        <a:t>20.</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Patel &amp; Kalani et al., 2021</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In this paper, they have used CNN and compare and summarized various deep learning models for pose estimation of a single person and multi-person.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Deep convolutional neural networks are successfully applied to learn various computer vision</a:t>
                      </a:r>
                      <a:endParaRPr lang="en-US" sz="900">
                        <a:effectLst/>
                      </a:endParaRPr>
                    </a:p>
                    <a:p>
                      <a:pPr marL="0" marR="0" algn="just">
                        <a:lnSpc>
                          <a:spcPct val="107000"/>
                        </a:lnSpc>
                        <a:spcBef>
                          <a:spcPts val="0"/>
                        </a:spcBef>
                        <a:spcAft>
                          <a:spcPts val="0"/>
                        </a:spcAft>
                      </a:pPr>
                      <a:r>
                        <a:rPr lang="en-US" sz="1000">
                          <a:effectLst/>
                        </a:rPr>
                        <a:t>Tasks.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791944"/>
                  </a:ext>
                </a:extLst>
              </a:tr>
              <a:tr h="761184">
                <a:tc>
                  <a:txBody>
                    <a:bodyPr/>
                    <a:lstStyle/>
                    <a:p>
                      <a:pPr marL="0" marR="0" algn="ctr">
                        <a:lnSpc>
                          <a:spcPct val="107000"/>
                        </a:lnSpc>
                        <a:spcBef>
                          <a:spcPts val="0"/>
                        </a:spcBef>
                        <a:spcAft>
                          <a:spcPts val="0"/>
                        </a:spcAft>
                      </a:pPr>
                      <a:r>
                        <a:rPr lang="en-US" sz="1000" dirty="0">
                          <a:effectLst/>
                        </a:rPr>
                        <a:t>21.</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C. Sun et al., 2017</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This paper takes a step towards clearing the clouds of mystery surrounding the relationship between ‘enormous data’ and visual deep learning. THEY have used e JFT-300M dataset, which has more than 375M noisy labels for 300M images,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39098" marR="390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467367"/>
                  </a:ext>
                </a:extLst>
              </a:tr>
            </a:tbl>
          </a:graphicData>
        </a:graphic>
      </p:graphicFrame>
    </p:spTree>
    <p:extLst>
      <p:ext uri="{BB962C8B-B14F-4D97-AF65-F5344CB8AC3E}">
        <p14:creationId xmlns:p14="http://schemas.microsoft.com/office/powerpoint/2010/main" val="140601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Meeting details</a:t>
            </a:r>
            <a:endParaRPr lang="en-US" b="1" dirty="0"/>
          </a:p>
        </p:txBody>
      </p:sp>
      <p:pic>
        <p:nvPicPr>
          <p:cNvPr id="4" name="Picture 3">
            <a:extLst>
              <a:ext uri="{FF2B5EF4-FFF2-40B4-BE49-F238E27FC236}">
                <a16:creationId xmlns:a16="http://schemas.microsoft.com/office/drawing/2014/main" id="{5FB996BE-ACB1-05E0-CF44-A988E2D2A917}"/>
              </a:ext>
            </a:extLst>
          </p:cNvPr>
          <p:cNvPicPr>
            <a:picLocks noChangeAspect="1"/>
          </p:cNvPicPr>
          <p:nvPr/>
        </p:nvPicPr>
        <p:blipFill>
          <a:blip r:embed="rId2"/>
          <a:stretch>
            <a:fillRect/>
          </a:stretch>
        </p:blipFill>
        <p:spPr>
          <a:xfrm rot="16200000">
            <a:off x="-684423" y="2496188"/>
            <a:ext cx="4963336" cy="2805599"/>
          </a:xfrm>
          <a:prstGeom prst="rect">
            <a:avLst/>
          </a:prstGeom>
        </p:spPr>
      </p:pic>
      <p:pic>
        <p:nvPicPr>
          <p:cNvPr id="6" name="Picture 5">
            <a:extLst>
              <a:ext uri="{FF2B5EF4-FFF2-40B4-BE49-F238E27FC236}">
                <a16:creationId xmlns:a16="http://schemas.microsoft.com/office/drawing/2014/main" id="{4D30B82C-B6B9-05D0-39E5-650A5998F5BD}"/>
              </a:ext>
            </a:extLst>
          </p:cNvPr>
          <p:cNvPicPr>
            <a:picLocks noChangeAspect="1"/>
          </p:cNvPicPr>
          <p:nvPr/>
        </p:nvPicPr>
        <p:blipFill>
          <a:blip r:embed="rId3"/>
          <a:stretch>
            <a:fillRect/>
          </a:stretch>
        </p:blipFill>
        <p:spPr>
          <a:xfrm rot="16200000">
            <a:off x="2296789" y="2496187"/>
            <a:ext cx="4963335" cy="2805598"/>
          </a:xfrm>
          <a:prstGeom prst="rect">
            <a:avLst/>
          </a:prstGeom>
        </p:spPr>
      </p:pic>
      <p:pic>
        <p:nvPicPr>
          <p:cNvPr id="8" name="Picture 7">
            <a:extLst>
              <a:ext uri="{FF2B5EF4-FFF2-40B4-BE49-F238E27FC236}">
                <a16:creationId xmlns:a16="http://schemas.microsoft.com/office/drawing/2014/main" id="{B6D7EE88-9DCF-0E2F-9C7C-B117B80798AB}"/>
              </a:ext>
            </a:extLst>
          </p:cNvPr>
          <p:cNvPicPr>
            <a:picLocks noChangeAspect="1"/>
          </p:cNvPicPr>
          <p:nvPr/>
        </p:nvPicPr>
        <p:blipFill>
          <a:blip r:embed="rId4"/>
          <a:stretch>
            <a:fillRect/>
          </a:stretch>
        </p:blipFill>
        <p:spPr>
          <a:xfrm rot="16200000">
            <a:off x="5175079" y="2557253"/>
            <a:ext cx="4950509" cy="2696290"/>
          </a:xfrm>
          <a:prstGeom prst="rect">
            <a:avLst/>
          </a:prstGeom>
        </p:spPr>
      </p:pic>
    </p:spTree>
    <p:extLst>
      <p:ext uri="{BB962C8B-B14F-4D97-AF65-F5344CB8AC3E}">
        <p14:creationId xmlns:p14="http://schemas.microsoft.com/office/powerpoint/2010/main" val="2019117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Planning</a:t>
            </a:r>
          </a:p>
        </p:txBody>
      </p:sp>
      <p:graphicFrame>
        <p:nvGraphicFramePr>
          <p:cNvPr id="5" name="Diagram 4"/>
          <p:cNvGraphicFramePr/>
          <p:nvPr>
            <p:extLst>
              <p:ext uri="{D42A27DB-BD31-4B8C-83A1-F6EECF244321}">
                <p14:modId xmlns:p14="http://schemas.microsoft.com/office/powerpoint/2010/main" val="850222513"/>
              </p:ext>
            </p:extLst>
          </p:nvPr>
        </p:nvGraphicFramePr>
        <p:xfrm>
          <a:off x="265613" y="1631257"/>
          <a:ext cx="8712924" cy="2231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6574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Screenshot of the Approval of the Certificate of the Project Report</a:t>
            </a:r>
          </a:p>
        </p:txBody>
      </p:sp>
      <p:sp>
        <p:nvSpPr>
          <p:cNvPr id="4" name="Content Placeholder 3">
            <a:extLst>
              <a:ext uri="{FF2B5EF4-FFF2-40B4-BE49-F238E27FC236}">
                <a16:creationId xmlns:a16="http://schemas.microsoft.com/office/drawing/2014/main" id="{A8ECD1B2-97CC-D0EF-ACC2-FBF67EEED9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142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ABDB0-354A-A625-2141-C55ADCE3B503}"/>
              </a:ext>
            </a:extLst>
          </p:cNvPr>
          <p:cNvSpPr>
            <a:spLocks noGrp="1"/>
          </p:cNvSpPr>
          <p:nvPr>
            <p:ph type="title"/>
          </p:nvPr>
        </p:nvSpPr>
        <p:spPr>
          <a:xfrm>
            <a:off x="476250" y="640823"/>
            <a:ext cx="2563994" cy="5583148"/>
          </a:xfrm>
        </p:spPr>
        <p:txBody>
          <a:bodyPr anchor="ctr">
            <a:normAutofit/>
          </a:bodyPr>
          <a:lstStyle/>
          <a:p>
            <a:r>
              <a:rPr lang="en-US" sz="4700" dirty="0"/>
              <a:t>Project Modules</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D45E588F-D423-352F-FFE7-315C5944CC3F}"/>
              </a:ext>
            </a:extLst>
          </p:cNvPr>
          <p:cNvSpPr>
            <a:spLocks noGrp="1"/>
          </p:cNvSpPr>
          <p:nvPr>
            <p:ph type="dt" sz="half" idx="10"/>
          </p:nvPr>
        </p:nvSpPr>
        <p:spPr>
          <a:xfrm>
            <a:off x="628650" y="6356350"/>
            <a:ext cx="2057400" cy="365125"/>
          </a:xfrm>
        </p:spPr>
        <p:txBody>
          <a:bodyPr>
            <a:normAutofit/>
          </a:bodyPr>
          <a:lstStyle/>
          <a:p>
            <a:endParaRPr lang="en-US" dirty="0"/>
          </a:p>
        </p:txBody>
      </p:sp>
      <p:graphicFrame>
        <p:nvGraphicFramePr>
          <p:cNvPr id="6" name="Content Placeholder 2">
            <a:extLst>
              <a:ext uri="{FF2B5EF4-FFF2-40B4-BE49-F238E27FC236}">
                <a16:creationId xmlns:a16="http://schemas.microsoft.com/office/drawing/2014/main" id="{841F6124-7278-3E9E-F28B-ED60AA83E93E}"/>
              </a:ext>
            </a:extLst>
          </p:cNvPr>
          <p:cNvGraphicFramePr>
            <a:graphicFrameLocks noGrp="1"/>
          </p:cNvGraphicFramePr>
          <p:nvPr>
            <p:ph idx="1"/>
            <p:extLst>
              <p:ext uri="{D42A27DB-BD31-4B8C-83A1-F6EECF244321}">
                <p14:modId xmlns:p14="http://schemas.microsoft.com/office/powerpoint/2010/main" val="2396920678"/>
              </p:ext>
            </p:extLst>
          </p:nvPr>
        </p:nvGraphicFramePr>
        <p:xfrm>
          <a:off x="339527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98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9650A-BCC0-5A9C-4D05-C763DDC18D8C}"/>
              </a:ext>
            </a:extLst>
          </p:cNvPr>
          <p:cNvSpPr>
            <a:spLocks noGrp="1"/>
          </p:cNvSpPr>
          <p:nvPr>
            <p:ph type="title"/>
          </p:nvPr>
        </p:nvSpPr>
        <p:spPr>
          <a:xfrm>
            <a:off x="473202" y="639520"/>
            <a:ext cx="2571750" cy="1719072"/>
          </a:xfrm>
        </p:spPr>
        <p:txBody>
          <a:bodyPr anchor="b">
            <a:normAutofit/>
          </a:bodyPr>
          <a:lstStyle/>
          <a:p>
            <a:r>
              <a:rPr lang="en-US" sz="4700" dirty="0"/>
              <a:t>Project Modules</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039A68D-863D-51FB-CB64-93701ACA30E2}"/>
              </a:ext>
            </a:extLst>
          </p:cNvPr>
          <p:cNvSpPr>
            <a:spLocks noGrp="1"/>
          </p:cNvSpPr>
          <p:nvPr>
            <p:ph type="dt" sz="half" idx="10"/>
          </p:nvPr>
        </p:nvSpPr>
        <p:spPr>
          <a:xfrm>
            <a:off x="628650" y="6356350"/>
            <a:ext cx="2057400" cy="365125"/>
          </a:xfrm>
        </p:spPr>
        <p:txBody>
          <a:bodyPr>
            <a:normAutofit/>
          </a:bodyPr>
          <a:lstStyle/>
          <a:p>
            <a:endParaRPr lang="en-US" dirty="0"/>
          </a:p>
        </p:txBody>
      </p:sp>
      <p:sp>
        <p:nvSpPr>
          <p:cNvPr id="5" name="Rectangle 4">
            <a:extLst>
              <a:ext uri="{FF2B5EF4-FFF2-40B4-BE49-F238E27FC236}">
                <a16:creationId xmlns:a16="http://schemas.microsoft.com/office/drawing/2014/main" id="{9E3779A9-5179-BD7C-35FC-7057EC109047}"/>
              </a:ext>
            </a:extLst>
          </p:cNvPr>
          <p:cNvSpPr/>
          <p:nvPr/>
        </p:nvSpPr>
        <p:spPr>
          <a:xfrm>
            <a:off x="3518154" y="1423242"/>
            <a:ext cx="1815841" cy="1132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92608">
              <a:spcAft>
                <a:spcPts val="600"/>
              </a:spcAft>
            </a:pPr>
            <a:r>
              <a:rPr lang="en-US" sz="2000" kern="1200" dirty="0">
                <a:solidFill>
                  <a:schemeClr val="lt1"/>
                </a:solidFill>
                <a:latin typeface="+mn-lt"/>
                <a:ea typeface="+mn-ea"/>
                <a:cs typeface="+mn-cs"/>
              </a:rPr>
              <a:t>User’s Inputs:</a:t>
            </a:r>
          </a:p>
          <a:p>
            <a:pPr algn="ctr" defTabSz="292608">
              <a:spcAft>
                <a:spcPts val="600"/>
              </a:spcAft>
            </a:pPr>
            <a:r>
              <a:rPr lang="en-US" sz="1152" dirty="0"/>
              <a:t>It takes basic data from user</a:t>
            </a:r>
            <a:endParaRPr lang="en-US" dirty="0"/>
          </a:p>
        </p:txBody>
      </p:sp>
      <p:sp>
        <p:nvSpPr>
          <p:cNvPr id="6" name="Rectangle 5">
            <a:extLst>
              <a:ext uri="{FF2B5EF4-FFF2-40B4-BE49-F238E27FC236}">
                <a16:creationId xmlns:a16="http://schemas.microsoft.com/office/drawing/2014/main" id="{84812A1D-3E6E-0F2B-A02A-F1D35EC9FA21}"/>
              </a:ext>
            </a:extLst>
          </p:cNvPr>
          <p:cNvSpPr/>
          <p:nvPr/>
        </p:nvSpPr>
        <p:spPr>
          <a:xfrm>
            <a:off x="6183283" y="1065725"/>
            <a:ext cx="2567301" cy="1596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92608">
              <a:spcAft>
                <a:spcPts val="600"/>
              </a:spcAft>
            </a:pPr>
            <a:r>
              <a:rPr lang="en-US" sz="2000" kern="1200" dirty="0">
                <a:solidFill>
                  <a:schemeClr val="lt1"/>
                </a:solidFill>
                <a:latin typeface="+mn-lt"/>
                <a:ea typeface="+mn-ea"/>
                <a:cs typeface="+mn-cs"/>
              </a:rPr>
              <a:t>Process and Recommendation:</a:t>
            </a:r>
          </a:p>
          <a:p>
            <a:pPr algn="ctr" defTabSz="292608">
              <a:spcAft>
                <a:spcPts val="600"/>
              </a:spcAft>
            </a:pPr>
            <a:r>
              <a:rPr lang="en-US" sz="1152" dirty="0"/>
              <a:t>Process these data and find appropriate weight and angle for recommendations</a:t>
            </a:r>
            <a:r>
              <a:rPr lang="en-US" sz="1152" kern="1200" dirty="0">
                <a:solidFill>
                  <a:schemeClr val="lt1"/>
                </a:solidFill>
                <a:latin typeface="+mn-lt"/>
                <a:ea typeface="+mn-ea"/>
                <a:cs typeface="+mn-cs"/>
              </a:rPr>
              <a:t> </a:t>
            </a:r>
            <a:endParaRPr lang="en-US" dirty="0"/>
          </a:p>
        </p:txBody>
      </p:sp>
      <p:sp>
        <p:nvSpPr>
          <p:cNvPr id="7" name="Rectangle 6">
            <a:extLst>
              <a:ext uri="{FF2B5EF4-FFF2-40B4-BE49-F238E27FC236}">
                <a16:creationId xmlns:a16="http://schemas.microsoft.com/office/drawing/2014/main" id="{11BE8053-3D96-5FC6-2478-DCF608C4FE42}"/>
              </a:ext>
            </a:extLst>
          </p:cNvPr>
          <p:cNvSpPr/>
          <p:nvPr/>
        </p:nvSpPr>
        <p:spPr>
          <a:xfrm>
            <a:off x="6147517" y="3642547"/>
            <a:ext cx="2422741" cy="1177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2608">
              <a:spcAft>
                <a:spcPts val="600"/>
              </a:spcAft>
            </a:pPr>
            <a:r>
              <a:rPr lang="en-US" kern="1200" dirty="0">
                <a:solidFill>
                  <a:schemeClr val="lt1"/>
                </a:solidFill>
                <a:latin typeface="+mn-lt"/>
                <a:ea typeface="+mn-ea"/>
                <a:cs typeface="+mn-cs"/>
              </a:rPr>
              <a:t>Setting the Recommended Angles :</a:t>
            </a:r>
          </a:p>
          <a:p>
            <a:pPr defTabSz="292608">
              <a:spcAft>
                <a:spcPts val="600"/>
              </a:spcAft>
            </a:pPr>
            <a:r>
              <a:rPr lang="en-US" sz="1152" dirty="0"/>
              <a:t>Set the recommended angle to system for curl measuring</a:t>
            </a:r>
            <a:endParaRPr lang="en-US" dirty="0"/>
          </a:p>
        </p:txBody>
      </p:sp>
      <p:sp>
        <p:nvSpPr>
          <p:cNvPr id="8" name="Rectangle 7">
            <a:extLst>
              <a:ext uri="{FF2B5EF4-FFF2-40B4-BE49-F238E27FC236}">
                <a16:creationId xmlns:a16="http://schemas.microsoft.com/office/drawing/2014/main" id="{74544D6F-0F59-E737-EACE-297565BCFE5D}"/>
              </a:ext>
            </a:extLst>
          </p:cNvPr>
          <p:cNvSpPr/>
          <p:nvPr/>
        </p:nvSpPr>
        <p:spPr>
          <a:xfrm>
            <a:off x="3316942" y="3891759"/>
            <a:ext cx="1671424" cy="1132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2608">
              <a:spcAft>
                <a:spcPts val="600"/>
              </a:spcAft>
            </a:pPr>
            <a:r>
              <a:rPr lang="en-US" sz="2000" kern="1200" dirty="0">
                <a:solidFill>
                  <a:schemeClr val="lt1"/>
                </a:solidFill>
                <a:latin typeface="+mn-lt"/>
                <a:ea typeface="+mn-ea"/>
                <a:cs typeface="+mn-cs"/>
              </a:rPr>
              <a:t>Curl </a:t>
            </a:r>
            <a:r>
              <a:rPr lang="en-US" sz="2000" dirty="0"/>
              <a:t>C</a:t>
            </a:r>
            <a:r>
              <a:rPr lang="en-US" sz="2000" kern="1200" dirty="0">
                <a:solidFill>
                  <a:schemeClr val="lt1"/>
                </a:solidFill>
                <a:latin typeface="+mn-lt"/>
                <a:ea typeface="+mn-ea"/>
                <a:cs typeface="+mn-cs"/>
              </a:rPr>
              <a:t>ounters:</a:t>
            </a:r>
          </a:p>
          <a:p>
            <a:pPr defTabSz="292608">
              <a:spcAft>
                <a:spcPts val="600"/>
              </a:spcAft>
            </a:pPr>
            <a:r>
              <a:rPr lang="en-US" sz="1152" dirty="0"/>
              <a:t>Starts Counting the curl once user reach to appropriate angles set</a:t>
            </a:r>
            <a:endParaRPr lang="en-US" dirty="0"/>
          </a:p>
        </p:txBody>
      </p:sp>
      <p:cxnSp>
        <p:nvCxnSpPr>
          <p:cNvPr id="10" name="Straight Arrow Connector 9">
            <a:extLst>
              <a:ext uri="{FF2B5EF4-FFF2-40B4-BE49-F238E27FC236}">
                <a16:creationId xmlns:a16="http://schemas.microsoft.com/office/drawing/2014/main" id="{D4A9C10E-4418-CDB8-EC34-E5A2A928F861}"/>
              </a:ext>
            </a:extLst>
          </p:cNvPr>
          <p:cNvCxnSpPr>
            <a:cxnSpLocks/>
          </p:cNvCxnSpPr>
          <p:nvPr/>
        </p:nvCxnSpPr>
        <p:spPr>
          <a:xfrm>
            <a:off x="5396754" y="2061954"/>
            <a:ext cx="726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F9C45C-8D46-3FEA-D4F0-CAF7456BD691}"/>
              </a:ext>
            </a:extLst>
          </p:cNvPr>
          <p:cNvCxnSpPr>
            <a:cxnSpLocks/>
            <a:endCxn id="7" idx="0"/>
          </p:cNvCxnSpPr>
          <p:nvPr/>
        </p:nvCxnSpPr>
        <p:spPr>
          <a:xfrm>
            <a:off x="7084914" y="2814918"/>
            <a:ext cx="273974" cy="82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FA4B88-7EC7-172D-0D7A-184AAB64C135}"/>
              </a:ext>
            </a:extLst>
          </p:cNvPr>
          <p:cNvCxnSpPr>
            <a:cxnSpLocks/>
          </p:cNvCxnSpPr>
          <p:nvPr/>
        </p:nvCxnSpPr>
        <p:spPr>
          <a:xfrm flipH="1">
            <a:off x="5074024" y="4213483"/>
            <a:ext cx="995082" cy="107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48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pPr>
              <a:spcBef>
                <a:spcPct val="0"/>
              </a:spcBef>
            </a:pPr>
            <a:r>
              <a:rPr lang="en-US" sz="4700" b="1" kern="1200">
                <a:solidFill>
                  <a:schemeClr val="tx1"/>
                </a:solidFill>
                <a:latin typeface="+mj-lt"/>
                <a:ea typeface="+mj-ea"/>
                <a:cs typeface="+mj-cs"/>
              </a:rPr>
              <a:t>Proposed System</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 name="connsiteX0" fmla="*/ 0 w 7818120"/>
              <a:gd name="connsiteY0" fmla="*/ 0 h 18288"/>
              <a:gd name="connsiteX1" fmla="*/ 573329 w 7818120"/>
              <a:gd name="connsiteY1" fmla="*/ 0 h 18288"/>
              <a:gd name="connsiteX2" fmla="*/ 990295 w 7818120"/>
              <a:gd name="connsiteY2" fmla="*/ 0 h 18288"/>
              <a:gd name="connsiteX3" fmla="*/ 1394232 w 7818120"/>
              <a:gd name="connsiteY3" fmla="*/ 0 h 18288"/>
              <a:gd name="connsiteX4" fmla="*/ 1798168 w 7818120"/>
              <a:gd name="connsiteY4" fmla="*/ 0 h 18288"/>
              <a:gd name="connsiteX5" fmla="*/ 2371496 w 7818120"/>
              <a:gd name="connsiteY5" fmla="*/ 0 h 18288"/>
              <a:gd name="connsiteX6" fmla="*/ 2944825 w 7818120"/>
              <a:gd name="connsiteY6" fmla="*/ 0 h 18288"/>
              <a:gd name="connsiteX7" fmla="*/ 3752698 w 7818120"/>
              <a:gd name="connsiteY7" fmla="*/ 0 h 18288"/>
              <a:gd name="connsiteX8" fmla="*/ 4247845 w 7818120"/>
              <a:gd name="connsiteY8" fmla="*/ 0 h 18288"/>
              <a:gd name="connsiteX9" fmla="*/ 5055718 w 7818120"/>
              <a:gd name="connsiteY9" fmla="*/ 0 h 18288"/>
              <a:gd name="connsiteX10" fmla="*/ 5863590 w 7818120"/>
              <a:gd name="connsiteY10" fmla="*/ 0 h 18288"/>
              <a:gd name="connsiteX11" fmla="*/ 6515100 w 7818120"/>
              <a:gd name="connsiteY11" fmla="*/ 0 h 18288"/>
              <a:gd name="connsiteX12" fmla="*/ 7818120 w 7818120"/>
              <a:gd name="connsiteY12" fmla="*/ 0 h 18288"/>
              <a:gd name="connsiteX13" fmla="*/ 7818120 w 7818120"/>
              <a:gd name="connsiteY13" fmla="*/ 18288 h 18288"/>
              <a:gd name="connsiteX14" fmla="*/ 7401154 w 7818120"/>
              <a:gd name="connsiteY14" fmla="*/ 18288 h 18288"/>
              <a:gd name="connsiteX15" fmla="*/ 6593281 w 7818120"/>
              <a:gd name="connsiteY15" fmla="*/ 18288 h 18288"/>
              <a:gd name="connsiteX16" fmla="*/ 6098134 w 7818120"/>
              <a:gd name="connsiteY16" fmla="*/ 18288 h 18288"/>
              <a:gd name="connsiteX17" fmla="*/ 5446624 w 7818120"/>
              <a:gd name="connsiteY17" fmla="*/ 18288 h 18288"/>
              <a:gd name="connsiteX18" fmla="*/ 4638751 w 7818120"/>
              <a:gd name="connsiteY18" fmla="*/ 18288 h 18288"/>
              <a:gd name="connsiteX19" fmla="*/ 3987241 w 7818120"/>
              <a:gd name="connsiteY19" fmla="*/ 18288 h 18288"/>
              <a:gd name="connsiteX20" fmla="*/ 3570275 w 7818120"/>
              <a:gd name="connsiteY20" fmla="*/ 18288 h 18288"/>
              <a:gd name="connsiteX21" fmla="*/ 3075127 w 7818120"/>
              <a:gd name="connsiteY21" fmla="*/ 18288 h 18288"/>
              <a:gd name="connsiteX22" fmla="*/ 2267255 w 7818120"/>
              <a:gd name="connsiteY22" fmla="*/ 18288 h 18288"/>
              <a:gd name="connsiteX23" fmla="*/ 1615745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01002" y="-20048"/>
                  <a:pt x="215808" y="13837"/>
                  <a:pt x="416966" y="0"/>
                </a:cubicBezTo>
                <a:cubicBezTo>
                  <a:pt x="573264" y="9422"/>
                  <a:pt x="897859" y="4188"/>
                  <a:pt x="1146658" y="0"/>
                </a:cubicBezTo>
                <a:cubicBezTo>
                  <a:pt x="1409722" y="12227"/>
                  <a:pt x="1377475" y="-3286"/>
                  <a:pt x="1563624" y="0"/>
                </a:cubicBezTo>
                <a:cubicBezTo>
                  <a:pt x="1758084" y="11330"/>
                  <a:pt x="1967746" y="-7403"/>
                  <a:pt x="2136953" y="0"/>
                </a:cubicBezTo>
                <a:cubicBezTo>
                  <a:pt x="2354826" y="-5751"/>
                  <a:pt x="2687014" y="20029"/>
                  <a:pt x="2944825" y="0"/>
                </a:cubicBezTo>
                <a:cubicBezTo>
                  <a:pt x="3238848" y="15226"/>
                  <a:pt x="3415761" y="33925"/>
                  <a:pt x="3596335" y="0"/>
                </a:cubicBezTo>
                <a:cubicBezTo>
                  <a:pt x="3815108" y="13362"/>
                  <a:pt x="3972448" y="-68797"/>
                  <a:pt x="4326026" y="0"/>
                </a:cubicBezTo>
                <a:cubicBezTo>
                  <a:pt x="4638028" y="39995"/>
                  <a:pt x="4794473" y="211"/>
                  <a:pt x="4899355" y="0"/>
                </a:cubicBezTo>
                <a:cubicBezTo>
                  <a:pt x="5037170" y="-13296"/>
                  <a:pt x="5289722" y="-48609"/>
                  <a:pt x="5550865" y="0"/>
                </a:cubicBezTo>
                <a:cubicBezTo>
                  <a:pt x="5740088" y="19163"/>
                  <a:pt x="6143605" y="-29909"/>
                  <a:pt x="6358738" y="0"/>
                </a:cubicBezTo>
                <a:cubicBezTo>
                  <a:pt x="6556443" y="18955"/>
                  <a:pt x="6741581" y="-22634"/>
                  <a:pt x="6853885" y="0"/>
                </a:cubicBezTo>
                <a:cubicBezTo>
                  <a:pt x="6996029" y="20497"/>
                  <a:pt x="7453286" y="6658"/>
                  <a:pt x="7818120" y="0"/>
                </a:cubicBezTo>
                <a:cubicBezTo>
                  <a:pt x="7817552" y="7862"/>
                  <a:pt x="7817901" y="13269"/>
                  <a:pt x="7818120" y="18288"/>
                </a:cubicBezTo>
                <a:cubicBezTo>
                  <a:pt x="7701883" y="-33961"/>
                  <a:pt x="7395843" y="8437"/>
                  <a:pt x="7244791" y="18288"/>
                </a:cubicBezTo>
                <a:cubicBezTo>
                  <a:pt x="7088282" y="14407"/>
                  <a:pt x="6958165" y="20902"/>
                  <a:pt x="6827825" y="18288"/>
                </a:cubicBezTo>
                <a:cubicBezTo>
                  <a:pt x="6715653" y="-2805"/>
                  <a:pt x="6356779" y="33124"/>
                  <a:pt x="6176315" y="18288"/>
                </a:cubicBezTo>
                <a:cubicBezTo>
                  <a:pt x="6015867" y="-5301"/>
                  <a:pt x="5852369" y="-275"/>
                  <a:pt x="5681167" y="18288"/>
                </a:cubicBezTo>
                <a:cubicBezTo>
                  <a:pt x="5508002" y="48742"/>
                  <a:pt x="5304989" y="-7247"/>
                  <a:pt x="5029657" y="18288"/>
                </a:cubicBezTo>
                <a:cubicBezTo>
                  <a:pt x="4760375" y="46790"/>
                  <a:pt x="4637400" y="35678"/>
                  <a:pt x="4378147" y="18288"/>
                </a:cubicBezTo>
                <a:cubicBezTo>
                  <a:pt x="4094943" y="8043"/>
                  <a:pt x="4037303" y="27568"/>
                  <a:pt x="3726637" y="18288"/>
                </a:cubicBezTo>
                <a:cubicBezTo>
                  <a:pt x="3400340" y="-2459"/>
                  <a:pt x="3320728" y="61058"/>
                  <a:pt x="3075127" y="18288"/>
                </a:cubicBezTo>
                <a:cubicBezTo>
                  <a:pt x="2809301" y="-25757"/>
                  <a:pt x="2702630" y="16477"/>
                  <a:pt x="2501798" y="18288"/>
                </a:cubicBezTo>
                <a:cubicBezTo>
                  <a:pt x="2308686" y="20751"/>
                  <a:pt x="2079466" y="5550"/>
                  <a:pt x="1772107" y="18288"/>
                </a:cubicBezTo>
                <a:cubicBezTo>
                  <a:pt x="1420202" y="47064"/>
                  <a:pt x="1431765" y="28913"/>
                  <a:pt x="1120597" y="18288"/>
                </a:cubicBezTo>
                <a:cubicBezTo>
                  <a:pt x="791266" y="31607"/>
                  <a:pt x="235945" y="82322"/>
                  <a:pt x="0" y="18288"/>
                </a:cubicBezTo>
                <a:cubicBezTo>
                  <a:pt x="-589" y="13471"/>
                  <a:pt x="-474" y="7409"/>
                  <a:pt x="0" y="0"/>
                </a:cubicBezTo>
                <a:close/>
              </a:path>
              <a:path w="7818120" h="18288" stroke="0" extrusionOk="0">
                <a:moveTo>
                  <a:pt x="0" y="0"/>
                </a:moveTo>
                <a:cubicBezTo>
                  <a:pt x="161767" y="-7030"/>
                  <a:pt x="286873" y="-11228"/>
                  <a:pt x="573329" y="0"/>
                </a:cubicBezTo>
                <a:cubicBezTo>
                  <a:pt x="860952" y="-8429"/>
                  <a:pt x="823968" y="-2420"/>
                  <a:pt x="990295" y="0"/>
                </a:cubicBezTo>
                <a:cubicBezTo>
                  <a:pt x="1144921" y="-13846"/>
                  <a:pt x="1288801" y="10931"/>
                  <a:pt x="1394232" y="0"/>
                </a:cubicBezTo>
                <a:cubicBezTo>
                  <a:pt x="1499663" y="-10931"/>
                  <a:pt x="1677634" y="10318"/>
                  <a:pt x="1798168" y="0"/>
                </a:cubicBezTo>
                <a:cubicBezTo>
                  <a:pt x="2021167" y="5465"/>
                  <a:pt x="2087775" y="-15972"/>
                  <a:pt x="2371496" y="0"/>
                </a:cubicBezTo>
                <a:cubicBezTo>
                  <a:pt x="2646084" y="3640"/>
                  <a:pt x="2709294" y="-15431"/>
                  <a:pt x="2944825" y="0"/>
                </a:cubicBezTo>
                <a:cubicBezTo>
                  <a:pt x="3182104" y="39801"/>
                  <a:pt x="3563508" y="7189"/>
                  <a:pt x="3752698" y="0"/>
                </a:cubicBezTo>
                <a:cubicBezTo>
                  <a:pt x="4004713" y="-51688"/>
                  <a:pt x="4111759" y="8465"/>
                  <a:pt x="4247845" y="0"/>
                </a:cubicBezTo>
                <a:cubicBezTo>
                  <a:pt x="4409051" y="-38636"/>
                  <a:pt x="4840912" y="-6880"/>
                  <a:pt x="5055718" y="0"/>
                </a:cubicBezTo>
                <a:cubicBezTo>
                  <a:pt x="5318987" y="12828"/>
                  <a:pt x="5464207" y="16349"/>
                  <a:pt x="5863590" y="0"/>
                </a:cubicBezTo>
                <a:cubicBezTo>
                  <a:pt x="6258188" y="21536"/>
                  <a:pt x="6373895" y="-20866"/>
                  <a:pt x="6515100" y="0"/>
                </a:cubicBezTo>
                <a:cubicBezTo>
                  <a:pt x="6673199" y="-42487"/>
                  <a:pt x="7368245" y="-124798"/>
                  <a:pt x="7818120" y="0"/>
                </a:cubicBezTo>
                <a:cubicBezTo>
                  <a:pt x="7818163" y="8895"/>
                  <a:pt x="7818750" y="9828"/>
                  <a:pt x="7818120" y="18288"/>
                </a:cubicBezTo>
                <a:cubicBezTo>
                  <a:pt x="7615777" y="-1071"/>
                  <a:pt x="7527543" y="-5750"/>
                  <a:pt x="7401154" y="18288"/>
                </a:cubicBezTo>
                <a:cubicBezTo>
                  <a:pt x="7322611" y="47896"/>
                  <a:pt x="6964426" y="-24966"/>
                  <a:pt x="6593281" y="18288"/>
                </a:cubicBezTo>
                <a:cubicBezTo>
                  <a:pt x="6260055" y="33833"/>
                  <a:pt x="6287545" y="-3963"/>
                  <a:pt x="6098134" y="18288"/>
                </a:cubicBezTo>
                <a:cubicBezTo>
                  <a:pt x="5900337" y="14995"/>
                  <a:pt x="5605990" y="72621"/>
                  <a:pt x="5446624" y="18288"/>
                </a:cubicBezTo>
                <a:cubicBezTo>
                  <a:pt x="5244167" y="-23104"/>
                  <a:pt x="4914971" y="-34358"/>
                  <a:pt x="4638751" y="18288"/>
                </a:cubicBezTo>
                <a:cubicBezTo>
                  <a:pt x="4353273" y="8380"/>
                  <a:pt x="4297533" y="13876"/>
                  <a:pt x="3987241" y="18288"/>
                </a:cubicBezTo>
                <a:cubicBezTo>
                  <a:pt x="3687723" y="41876"/>
                  <a:pt x="3776181" y="30039"/>
                  <a:pt x="3570275" y="18288"/>
                </a:cubicBezTo>
                <a:cubicBezTo>
                  <a:pt x="3396160" y="10249"/>
                  <a:pt x="3285909" y="48310"/>
                  <a:pt x="3075127" y="18288"/>
                </a:cubicBezTo>
                <a:cubicBezTo>
                  <a:pt x="2869474" y="41512"/>
                  <a:pt x="2676329" y="4972"/>
                  <a:pt x="2267255" y="18288"/>
                </a:cubicBezTo>
                <a:cubicBezTo>
                  <a:pt x="1866401" y="24532"/>
                  <a:pt x="1882987" y="25696"/>
                  <a:pt x="1615745" y="18288"/>
                </a:cubicBezTo>
                <a:cubicBezTo>
                  <a:pt x="1346085" y="13379"/>
                  <a:pt x="1323312" y="12392"/>
                  <a:pt x="1120597" y="18288"/>
                </a:cubicBezTo>
                <a:cubicBezTo>
                  <a:pt x="940237" y="-60975"/>
                  <a:pt x="569386" y="27591"/>
                  <a:pt x="0" y="18288"/>
                </a:cubicBezTo>
                <a:cubicBezTo>
                  <a:pt x="1751" y="14440"/>
                  <a:pt x="-1272" y="7740"/>
                  <a:pt x="0" y="0"/>
                </a:cubicBezTo>
                <a:close/>
              </a:path>
              <a:path w="7818120" h="18288" fill="none" stroke="0" extrusionOk="0">
                <a:moveTo>
                  <a:pt x="0" y="0"/>
                </a:moveTo>
                <a:cubicBezTo>
                  <a:pt x="102311" y="-24031"/>
                  <a:pt x="206428" y="20084"/>
                  <a:pt x="416966" y="0"/>
                </a:cubicBezTo>
                <a:cubicBezTo>
                  <a:pt x="662339" y="-9883"/>
                  <a:pt x="833564" y="-11910"/>
                  <a:pt x="1146658" y="0"/>
                </a:cubicBezTo>
                <a:cubicBezTo>
                  <a:pt x="1398993" y="16754"/>
                  <a:pt x="1378239" y="-4997"/>
                  <a:pt x="1563624" y="0"/>
                </a:cubicBezTo>
                <a:cubicBezTo>
                  <a:pt x="1738265" y="3015"/>
                  <a:pt x="2006667" y="23864"/>
                  <a:pt x="2136953" y="0"/>
                </a:cubicBezTo>
                <a:cubicBezTo>
                  <a:pt x="2338524" y="-3063"/>
                  <a:pt x="2693378" y="-15904"/>
                  <a:pt x="2944825" y="0"/>
                </a:cubicBezTo>
                <a:cubicBezTo>
                  <a:pt x="3201439" y="-13695"/>
                  <a:pt x="3379198" y="46243"/>
                  <a:pt x="3596335" y="0"/>
                </a:cubicBezTo>
                <a:cubicBezTo>
                  <a:pt x="3778868" y="-61549"/>
                  <a:pt x="3979469" y="3461"/>
                  <a:pt x="4326026" y="0"/>
                </a:cubicBezTo>
                <a:cubicBezTo>
                  <a:pt x="4670641" y="40397"/>
                  <a:pt x="4801160" y="2093"/>
                  <a:pt x="4899355" y="0"/>
                </a:cubicBezTo>
                <a:cubicBezTo>
                  <a:pt x="4972821" y="-4221"/>
                  <a:pt x="5326959" y="8892"/>
                  <a:pt x="5550865" y="0"/>
                </a:cubicBezTo>
                <a:cubicBezTo>
                  <a:pt x="5793178" y="12267"/>
                  <a:pt x="6146346" y="-4531"/>
                  <a:pt x="6358738" y="0"/>
                </a:cubicBezTo>
                <a:cubicBezTo>
                  <a:pt x="6580825" y="49349"/>
                  <a:pt x="6739467" y="13524"/>
                  <a:pt x="6853885" y="0"/>
                </a:cubicBezTo>
                <a:cubicBezTo>
                  <a:pt x="7057243" y="-60557"/>
                  <a:pt x="7415107" y="-58698"/>
                  <a:pt x="7818120" y="0"/>
                </a:cubicBezTo>
                <a:cubicBezTo>
                  <a:pt x="7817705" y="7748"/>
                  <a:pt x="7817189" y="13015"/>
                  <a:pt x="7818120" y="18288"/>
                </a:cubicBezTo>
                <a:cubicBezTo>
                  <a:pt x="7693944" y="-3615"/>
                  <a:pt x="7376376" y="-6677"/>
                  <a:pt x="7244791" y="18288"/>
                </a:cubicBezTo>
                <a:cubicBezTo>
                  <a:pt x="7100086" y="-5717"/>
                  <a:pt x="6942350" y="35421"/>
                  <a:pt x="6827825" y="18288"/>
                </a:cubicBezTo>
                <a:cubicBezTo>
                  <a:pt x="6691364" y="27873"/>
                  <a:pt x="6342432" y="37332"/>
                  <a:pt x="6176315" y="18288"/>
                </a:cubicBezTo>
                <a:cubicBezTo>
                  <a:pt x="6012850" y="28657"/>
                  <a:pt x="5862979" y="-980"/>
                  <a:pt x="5681167" y="18288"/>
                </a:cubicBezTo>
                <a:cubicBezTo>
                  <a:pt x="5485624" y="71662"/>
                  <a:pt x="5295851" y="1288"/>
                  <a:pt x="5029657" y="18288"/>
                </a:cubicBezTo>
                <a:cubicBezTo>
                  <a:pt x="4753680" y="49046"/>
                  <a:pt x="4640335" y="38506"/>
                  <a:pt x="4378147" y="18288"/>
                </a:cubicBezTo>
                <a:cubicBezTo>
                  <a:pt x="4103046" y="-4537"/>
                  <a:pt x="4022480" y="43848"/>
                  <a:pt x="3726637" y="18288"/>
                </a:cubicBezTo>
                <a:cubicBezTo>
                  <a:pt x="3429109" y="3476"/>
                  <a:pt x="3316488" y="61415"/>
                  <a:pt x="3075127" y="18288"/>
                </a:cubicBezTo>
                <a:cubicBezTo>
                  <a:pt x="2821014" y="6093"/>
                  <a:pt x="2665050" y="-11263"/>
                  <a:pt x="2501798" y="18288"/>
                </a:cubicBezTo>
                <a:cubicBezTo>
                  <a:pt x="2343345" y="29394"/>
                  <a:pt x="2120041" y="-50427"/>
                  <a:pt x="1772107" y="18288"/>
                </a:cubicBezTo>
                <a:cubicBezTo>
                  <a:pt x="1424078" y="50665"/>
                  <a:pt x="1427418" y="32572"/>
                  <a:pt x="1120597" y="18288"/>
                </a:cubicBezTo>
                <a:cubicBezTo>
                  <a:pt x="796486" y="45938"/>
                  <a:pt x="243712" y="47798"/>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83947" y="4722370"/>
            <a:ext cx="1819729" cy="227755"/>
          </a:xfrm>
          <a:prstGeom prst="rect">
            <a:avLst/>
          </a:prstGeom>
          <a:noFill/>
        </p:spPr>
        <p:txBody>
          <a:bodyPr wrap="none" rtlCol="0">
            <a:spAutoFit/>
          </a:bodyPr>
          <a:lstStyle/>
          <a:p>
            <a:pPr defTabSz="365760">
              <a:spcAft>
                <a:spcPts val="600"/>
              </a:spcAft>
            </a:pPr>
            <a:r>
              <a:rPr lang="en-US" sz="880" kern="1200">
                <a:solidFill>
                  <a:schemeClr val="tx1"/>
                </a:solidFill>
                <a:latin typeface="+mn-lt"/>
                <a:ea typeface="+mn-ea"/>
                <a:cs typeface="+mn-cs"/>
              </a:rPr>
              <a:t>Fig.1  Project Basic  planning Design</a:t>
            </a:r>
            <a:endParaRPr lang="en-US" sz="110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1367630" y="2228087"/>
            <a:ext cx="6408740" cy="2494283"/>
          </a:xfrm>
          <a:prstGeom prst="rect">
            <a:avLst/>
          </a:prstGeom>
        </p:spPr>
      </p:pic>
      <p:sp>
        <p:nvSpPr>
          <p:cNvPr id="9" name="TextBox 8"/>
          <p:cNvSpPr txBox="1"/>
          <p:nvPr/>
        </p:nvSpPr>
        <p:spPr>
          <a:xfrm>
            <a:off x="1367629" y="4989434"/>
            <a:ext cx="6408740" cy="1200329"/>
          </a:xfrm>
          <a:prstGeom prst="rect">
            <a:avLst/>
          </a:prstGeom>
          <a:noFill/>
        </p:spPr>
        <p:txBody>
          <a:bodyPr wrap="square" rtlCol="0">
            <a:spAutoFit/>
          </a:bodyPr>
          <a:lstStyle/>
          <a:p>
            <a:pPr algn="just" defTabSz="365760">
              <a:spcAft>
                <a:spcPts val="600"/>
              </a:spcAft>
            </a:pPr>
            <a:r>
              <a:rPr lang="en-US" sz="1440" kern="1200">
                <a:solidFill>
                  <a:schemeClr val="tx1"/>
                </a:solidFill>
                <a:latin typeface="Times New Roman" panose="02020603050405020304" pitchFamily="18" charset="0"/>
                <a:ea typeface="+mn-ea"/>
                <a:cs typeface="Times New Roman" panose="02020603050405020304" pitchFamily="18" charset="0"/>
              </a:rPr>
              <a:t>In the above figure 1, User provide his/her basic body information's and on the basis of those data, system will do the Process 1, and then recommend them an appropriate weight for doing exercise and then with the help of recommended weight and basic info. of users body, the output gives an appropriate angle for workout.</a:t>
            </a: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946189" y="2315334"/>
            <a:ext cx="3045114" cy="532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03150" y="2235087"/>
            <a:ext cx="4970186" cy="983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79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Methodology used</a:t>
            </a:r>
            <a:endParaRPr lang="en-US"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227012" indent="0" algn="just">
              <a:buNone/>
            </a:pPr>
            <a:r>
              <a:rPr lang="en-US" sz="2000" dirty="0">
                <a:latin typeface="Times New Roman" panose="02020603050405020304" pitchFamily="18" charset="0"/>
                <a:cs typeface="Times New Roman" panose="02020603050405020304" pitchFamily="18" charset="0"/>
              </a:rPr>
              <a:t>With the rapid development in the field of deep learning for various tasks including image segmentation or object detection, there are numbers of different techniques, which has brought significant advances and performance gains in pose estimation tasks:</a:t>
            </a:r>
          </a:p>
          <a:p>
            <a:pPr marL="914400" lvl="1" indent="-457200"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BlazePose: </a:t>
            </a:r>
            <a:r>
              <a:rPr lang="en-US" sz="2000" dirty="0">
                <a:latin typeface="Times New Roman" panose="02020603050405020304" pitchFamily="18" charset="0"/>
                <a:cs typeface="Times New Roman" panose="02020603050405020304" pitchFamily="18" charset="0"/>
              </a:rPr>
              <a:t>it’s much faster technique to predict two additional virtual </a:t>
            </a:r>
            <a:r>
              <a:rPr lang="en-US" sz="2000" dirty="0" err="1">
                <a:latin typeface="Times New Roman" panose="02020603050405020304" pitchFamily="18" charset="0"/>
                <a:cs typeface="Times New Roman" panose="02020603050405020304" pitchFamily="18" charset="0"/>
              </a:rPr>
              <a:t>keypoints</a:t>
            </a:r>
            <a:r>
              <a:rPr lang="en-US" sz="2000" dirty="0">
                <a:latin typeface="Times New Roman" panose="02020603050405020304" pitchFamily="18" charset="0"/>
                <a:cs typeface="Times New Roman" panose="02020603050405020304" pitchFamily="18" charset="0"/>
              </a:rPr>
              <a:t>, which firmly detect human body center, rotation and scale as a circle.</a:t>
            </a:r>
          </a:p>
          <a:p>
            <a:pPr marL="914400" lvl="1" indent="-457200" algn="just">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Cosine Similarity: </a:t>
            </a:r>
            <a:r>
              <a:rPr lang="en-US" sz="2000" dirty="0">
                <a:latin typeface="Times New Roman" panose="02020603050405020304" pitchFamily="18" charset="0"/>
                <a:cs typeface="Times New Roman" panose="02020603050405020304" pitchFamily="18" charset="0"/>
              </a:rPr>
              <a:t>It is used to measure 2 non-zero vectors to find inner angle between them</a:t>
            </a:r>
          </a:p>
        </p:txBody>
      </p:sp>
      <p:sp>
        <p:nvSpPr>
          <p:cNvPr id="4" name="Date Placeholder 3"/>
          <p:cNvSpPr>
            <a:spLocks noGrp="1"/>
          </p:cNvSpPr>
          <p:nvPr>
            <p:ph type="dt" sz="half" idx="10"/>
          </p:nvPr>
        </p:nvSpPr>
        <p:spPr>
          <a:xfrm>
            <a:off x="628650" y="6356350"/>
            <a:ext cx="1229967" cy="3651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062410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Methodology used contd.</a:t>
            </a:r>
            <a:endParaRPr lang="en-US" sz="31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227012" indent="0" algn="just">
              <a:buNone/>
            </a:pPr>
            <a:r>
              <a:rPr lang="en-US" sz="2400" dirty="0">
                <a:latin typeface="Times New Roman" panose="02020603050405020304" pitchFamily="18" charset="0"/>
                <a:cs typeface="Times New Roman" panose="02020603050405020304" pitchFamily="18" charset="0"/>
              </a:rPr>
              <a:t>In this project, </a:t>
            </a:r>
            <a:r>
              <a:rPr lang="en-US" sz="2400" i="1" dirty="0">
                <a:latin typeface="Times New Roman" panose="02020603050405020304" pitchFamily="18" charset="0"/>
                <a:cs typeface="Times New Roman" panose="02020603050405020304" pitchFamily="18" charset="0"/>
              </a:rPr>
              <a:t>BlazePose</a:t>
            </a:r>
            <a:r>
              <a:rPr lang="en-US" sz="2400" dirty="0">
                <a:latin typeface="Times New Roman" panose="02020603050405020304" pitchFamily="18" charset="0"/>
                <a:cs typeface="Times New Roman" panose="02020603050405020304" pitchFamily="18" charset="0"/>
              </a:rPr>
              <a:t> is going to be used to track the limbs and joints as it is light and executing with good accuracy. It is inspired from </a:t>
            </a:r>
            <a:r>
              <a:rPr lang="en-US" sz="2400" i="1" dirty="0">
                <a:latin typeface="Times New Roman" panose="02020603050405020304" pitchFamily="18" charset="0"/>
                <a:cs typeface="Times New Roman" panose="02020603050405020304" pitchFamily="18" charset="0"/>
              </a:rPr>
              <a:t>BlazeFace</a:t>
            </a:r>
            <a:r>
              <a:rPr lang="en-US" sz="2400" dirty="0">
                <a:latin typeface="Times New Roman" panose="02020603050405020304" pitchFamily="18" charset="0"/>
                <a:cs typeface="Times New Roman" panose="02020603050405020304" pitchFamily="18" charset="0"/>
              </a:rPr>
              <a:t> model, which is light and used in MediaPipe Face Detection.</a:t>
            </a:r>
          </a:p>
          <a:p>
            <a:pPr marL="227012" indent="0" algn="just">
              <a:buNone/>
            </a:pPr>
            <a:r>
              <a:rPr lang="en-US" sz="2400" dirty="0">
                <a:latin typeface="Times New Roman" panose="02020603050405020304" pitchFamily="18" charset="0"/>
                <a:cs typeface="Times New Roman" panose="02020603050405020304" pitchFamily="18" charset="0"/>
              </a:rPr>
              <a:t>It consists of two machine learning models:</a:t>
            </a:r>
          </a:p>
          <a:p>
            <a:pPr indent="-1588" algn="just"/>
            <a:r>
              <a:rPr lang="en-US" dirty="0">
                <a:latin typeface="Times New Roman" panose="02020603050405020304" pitchFamily="18" charset="0"/>
                <a:cs typeface="Times New Roman" panose="02020603050405020304" pitchFamily="18" charset="0"/>
              </a:rPr>
              <a:t>A Detector- cut out the human region from the image, </a:t>
            </a:r>
          </a:p>
          <a:p>
            <a:pPr indent="-1588" algn="just"/>
            <a:r>
              <a:rPr lang="en-US" dirty="0">
                <a:latin typeface="Times New Roman" panose="02020603050405020304" pitchFamily="18" charset="0"/>
                <a:cs typeface="Times New Roman" panose="02020603050405020304" pitchFamily="18" charset="0"/>
              </a:rPr>
              <a:t>An Estimator- takes a 256*256 resolution image and detect person as in image and outputs the </a:t>
            </a:r>
            <a:r>
              <a:rPr lang="en-US" dirty="0" err="1">
                <a:latin typeface="Times New Roman" panose="02020603050405020304" pitchFamily="18" charset="0"/>
                <a:cs typeface="Times New Roman" panose="02020603050405020304" pitchFamily="18" charset="0"/>
              </a:rPr>
              <a:t>keypoints</a:t>
            </a:r>
            <a:endParaRPr lang="en-US" sz="1700" dirty="0">
              <a:latin typeface="Times New Roman" panose="02020603050405020304" pitchFamily="18" charset="0"/>
              <a:cs typeface="Times New Roman" panose="02020603050405020304" pitchFamily="18" charset="0"/>
            </a:endParaRPr>
          </a:p>
          <a:p>
            <a:endParaRPr lang="en-US" sz="1700" dirty="0"/>
          </a:p>
        </p:txBody>
      </p:sp>
      <p:sp>
        <p:nvSpPr>
          <p:cNvPr id="4" name="Date Placeholder 3"/>
          <p:cNvSpPr>
            <a:spLocks noGrp="1"/>
          </p:cNvSpPr>
          <p:nvPr>
            <p:ph type="dt" sz="half" idx="10"/>
          </p:nvPr>
        </p:nvSpPr>
        <p:spPr>
          <a:xfrm>
            <a:off x="628650" y="6356350"/>
            <a:ext cx="1229967" cy="3651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87582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Approval from guide for the evaluation</a:t>
            </a:r>
          </a:p>
        </p:txBody>
      </p:sp>
    </p:spTree>
    <p:extLst>
      <p:ext uri="{BB962C8B-B14F-4D97-AF65-F5344CB8AC3E}">
        <p14:creationId xmlns:p14="http://schemas.microsoft.com/office/powerpoint/2010/main" val="1686196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400" b="1">
                <a:solidFill>
                  <a:srgbClr val="FFFFFF"/>
                </a:solidFill>
                <a:latin typeface="Times New Roman" panose="02020603050405020304" pitchFamily="18" charset="0"/>
                <a:cs typeface="Times New Roman" panose="02020603050405020304" pitchFamily="18" charset="0"/>
              </a:rPr>
              <a:t>Algorithms and framework</a:t>
            </a:r>
            <a:endParaRPr lang="en-US" sz="34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gn="just"/>
            <a:r>
              <a:rPr lang="en-US" sz="2600" dirty="0">
                <a:latin typeface="Times New Roman" panose="02020603050405020304" pitchFamily="18" charset="0"/>
                <a:cs typeface="Times New Roman" panose="02020603050405020304" pitchFamily="18" charset="0"/>
              </a:rPr>
              <a:t>Framework used in this project is </a:t>
            </a:r>
            <a:r>
              <a:rPr lang="en-US" sz="2600" b="1" i="1" dirty="0">
                <a:latin typeface="Times New Roman" panose="02020603050405020304" pitchFamily="18" charset="0"/>
                <a:cs typeface="Times New Roman" panose="02020603050405020304" pitchFamily="18" charset="0"/>
              </a:rPr>
              <a:t>MediaPipe</a:t>
            </a:r>
            <a:r>
              <a:rPr lang="en-US" sz="2600" dirty="0">
                <a:latin typeface="Times New Roman" panose="02020603050405020304" pitchFamily="18" charset="0"/>
                <a:cs typeface="Times New Roman" panose="02020603050405020304" pitchFamily="18" charset="0"/>
              </a:rPr>
              <a:t>, which is cross-platform pipeline to build custom machine learning solutions for live and streaming media( computer vision).</a:t>
            </a:r>
          </a:p>
          <a:p>
            <a:pPr algn="just"/>
            <a:r>
              <a:rPr lang="en-US" sz="2600" dirty="0">
                <a:latin typeface="Times New Roman" panose="02020603050405020304" pitchFamily="18" charset="0"/>
                <a:cs typeface="Times New Roman" panose="02020603050405020304" pitchFamily="18" charset="0"/>
              </a:rPr>
              <a:t>It finds 32 landmarks of body with different joints &amp; positions as node for body pose detection. We use further 6 nodes landmarks (no. 11,12,13,14,15 &amp;16) named as </a:t>
            </a:r>
            <a:r>
              <a:rPr lang="en-US" sz="2600" dirty="0" err="1">
                <a:latin typeface="Times New Roman" panose="02020603050405020304" pitchFamily="18" charset="0"/>
                <a:cs typeface="Times New Roman" panose="02020603050405020304" pitchFamily="18" charset="0"/>
              </a:rPr>
              <a:t>left_sholder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right_sholder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left_elbow</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right_elbow</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left_wrist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right_wrist</a:t>
            </a:r>
            <a:r>
              <a:rPr lang="en-US" sz="2600" dirty="0">
                <a:latin typeface="Times New Roman" panose="02020603050405020304" pitchFamily="18" charset="0"/>
                <a:cs typeface="Times New Roman" panose="02020603050405020304" pitchFamily="18" charset="0"/>
              </a:rPr>
              <a:t> for measuring angles while performing exercise.</a:t>
            </a:r>
          </a:p>
        </p:txBody>
      </p:sp>
      <p:sp>
        <p:nvSpPr>
          <p:cNvPr id="4" name="Date Placeholder 3"/>
          <p:cNvSpPr>
            <a:spLocks noGrp="1"/>
          </p:cNvSpPr>
          <p:nvPr>
            <p:ph type="dt" sz="half" idx="10"/>
          </p:nvPr>
        </p:nvSpPr>
        <p:spPr>
          <a:xfrm>
            <a:off x="628650" y="6356350"/>
            <a:ext cx="1229967" cy="3651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4255811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Methodology used </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contd.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5350" y="1915319"/>
            <a:ext cx="7353300" cy="4171950"/>
          </a:xfrm>
        </p:spPr>
      </p:pic>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61883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334644"/>
            <a:ext cx="7882128" cy="1076914"/>
          </a:xfrm>
        </p:spPr>
        <p:txBody>
          <a:bodyPr anchor="ctr">
            <a:normAutofit/>
          </a:bodyPr>
          <a:lstStyle/>
          <a:p>
            <a:r>
              <a:rPr lang="en-US" sz="3500" b="1">
                <a:latin typeface="Times New Roman" panose="02020603050405020304" pitchFamily="18" charset="0"/>
                <a:ea typeface="Times New Roman" panose="02020603050405020304" pitchFamily="18" charset="0"/>
                <a:cs typeface="Times New Roman" panose="02020603050405020304" pitchFamily="18" charset="0"/>
              </a:rPr>
              <a:t>Proposed System Contd.</a:t>
            </a:r>
            <a:endParaRPr lang="en-US" sz="3500"/>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8650" y="2053167"/>
            <a:ext cx="7879842" cy="1865185"/>
          </a:xfrm>
        </p:spPr>
        <p:txBody>
          <a:bodyPr>
            <a:normAutofit/>
          </a:bodyPr>
          <a:lstStyle/>
          <a:p>
            <a:pPr marL="0" indent="0" algn="just" defTabSz="905256">
              <a:spcBef>
                <a:spcPts val="990"/>
              </a:spcBef>
              <a:buNone/>
            </a:pPr>
            <a:r>
              <a:rPr lang="en-US" sz="1782" kern="1200">
                <a:solidFill>
                  <a:schemeClr val="tx1"/>
                </a:solidFill>
                <a:latin typeface="Times New Roman" panose="02020603050405020304" pitchFamily="18" charset="0"/>
                <a:ea typeface="+mn-ea"/>
                <a:cs typeface="Times New Roman" panose="02020603050405020304" pitchFamily="18" charset="0"/>
              </a:rPr>
              <a:t>Now with the appropriate angle and users exercise performing video as input then process 3 executes, where detection of body is done by MediaPipe and then there will be formations of node at joint and edges to join them as bone, angle between arm and forearm will be find and then each repetitions of exercise of one complete cycle, it will increase the counter by 1.</a:t>
            </a:r>
          </a:p>
          <a:p>
            <a:pPr marL="0" indent="0" algn="just" defTabSz="905256">
              <a:spcBef>
                <a:spcPts val="990"/>
              </a:spcBef>
              <a:buNone/>
            </a:pPr>
            <a:endParaRPr lang="en-US" sz="1782" kern="1200">
              <a:solidFill>
                <a:schemeClr val="tx1"/>
              </a:solidFill>
              <a:latin typeface="Times New Roman" panose="02020603050405020304" pitchFamily="18" charset="0"/>
              <a:ea typeface="+mn-ea"/>
              <a:cs typeface="Times New Roman" panose="02020603050405020304" pitchFamily="18" charset="0"/>
            </a:endParaRPr>
          </a:p>
          <a:p>
            <a:pPr marL="226314" indent="-226314" algn="just" defTabSz="905256">
              <a:spcBef>
                <a:spcPts val="990"/>
              </a:spcBef>
            </a:pPr>
            <a:endParaRPr lang="en-US" sz="1782" kern="1200">
              <a:solidFill>
                <a:schemeClr val="tx1"/>
              </a:solidFill>
              <a:latin typeface="Times New Roman" panose="02020603050405020304" pitchFamily="18" charset="0"/>
              <a:ea typeface="+mn-ea"/>
              <a:cs typeface="Times New Roman" panose="02020603050405020304" pitchFamily="18" charset="0"/>
            </a:endParaRPr>
          </a:p>
          <a:p>
            <a:pPr algn="just"/>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472763"/>
            <a:ext cx="4330501" cy="1399358"/>
          </a:xfrm>
          <a:prstGeom prst="rect">
            <a:avLst/>
          </a:prstGeom>
        </p:spPr>
      </p:pic>
      <p:sp>
        <p:nvSpPr>
          <p:cNvPr id="7" name="TextBox 6"/>
          <p:cNvSpPr txBox="1"/>
          <p:nvPr/>
        </p:nvSpPr>
        <p:spPr>
          <a:xfrm>
            <a:off x="1085962" y="4872121"/>
            <a:ext cx="2949638" cy="261382"/>
          </a:xfrm>
          <a:prstGeom prst="rect">
            <a:avLst/>
          </a:prstGeom>
          <a:noFill/>
        </p:spPr>
        <p:txBody>
          <a:bodyPr wrap="square" rtlCol="0">
            <a:spAutoFit/>
          </a:bodyPr>
          <a:lstStyle/>
          <a:p>
            <a:pPr defTabSz="452628">
              <a:spcAft>
                <a:spcPts val="600"/>
              </a:spcAft>
            </a:pPr>
            <a:r>
              <a:rPr lang="en-US" sz="1089" kern="1200">
                <a:solidFill>
                  <a:schemeClr val="tx1"/>
                </a:solidFill>
                <a:latin typeface="+mn-lt"/>
                <a:ea typeface="+mn-ea"/>
                <a:cs typeface="+mn-cs"/>
              </a:rPr>
              <a:t>Fig 2. Process 1 for weight recommendation</a:t>
            </a:r>
            <a:endParaRPr lang="en-US" sz="1100"/>
          </a:p>
        </p:txBody>
      </p:sp>
      <p:pic>
        <p:nvPicPr>
          <p:cNvPr id="4" name="Content Placeholder 4">
            <a:extLst>
              <a:ext uri="{FF2B5EF4-FFF2-40B4-BE49-F238E27FC236}">
                <a16:creationId xmlns:a16="http://schemas.microsoft.com/office/drawing/2014/main" id="{5A6AE63E-2377-41AB-7B17-7FFB10C66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943" y="3182761"/>
            <a:ext cx="3296549" cy="2514427"/>
          </a:xfrm>
          <a:prstGeom prst="rect">
            <a:avLst/>
          </a:prstGeom>
        </p:spPr>
      </p:pic>
      <p:sp>
        <p:nvSpPr>
          <p:cNvPr id="6" name="TextBox 5">
            <a:extLst>
              <a:ext uri="{FF2B5EF4-FFF2-40B4-BE49-F238E27FC236}">
                <a16:creationId xmlns:a16="http://schemas.microsoft.com/office/drawing/2014/main" id="{8E1E42EC-DA1D-EF75-178B-ED000CE84679}"/>
              </a:ext>
            </a:extLst>
          </p:cNvPr>
          <p:cNvSpPr txBox="1"/>
          <p:nvPr/>
        </p:nvSpPr>
        <p:spPr>
          <a:xfrm>
            <a:off x="5665480" y="5695594"/>
            <a:ext cx="2319450" cy="261382"/>
          </a:xfrm>
          <a:prstGeom prst="rect">
            <a:avLst/>
          </a:prstGeom>
          <a:noFill/>
        </p:spPr>
        <p:txBody>
          <a:bodyPr wrap="none" rtlCol="0">
            <a:spAutoFit/>
          </a:bodyPr>
          <a:lstStyle/>
          <a:p>
            <a:pPr defTabSz="452628">
              <a:spcAft>
                <a:spcPts val="600"/>
              </a:spcAft>
            </a:pPr>
            <a:r>
              <a:rPr lang="en-US" sz="1089" kern="1200">
                <a:solidFill>
                  <a:schemeClr val="tx1"/>
                </a:solidFill>
                <a:latin typeface="+mn-lt"/>
                <a:ea typeface="+mn-ea"/>
                <a:cs typeface="+mn-cs"/>
              </a:rPr>
              <a:t>Fig 3. Process 2 for Appropriate angle</a:t>
            </a:r>
            <a:endParaRPr lang="en-US"/>
          </a:p>
        </p:txBody>
      </p:sp>
    </p:spTree>
    <p:extLst>
      <p:ext uri="{BB962C8B-B14F-4D97-AF65-F5344CB8AC3E}">
        <p14:creationId xmlns:p14="http://schemas.microsoft.com/office/powerpoint/2010/main" val="21514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628650" y="459863"/>
            <a:ext cx="78867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kern="1200" dirty="0">
                <a:solidFill>
                  <a:srgbClr val="FFFFFF"/>
                </a:solidFill>
                <a:latin typeface="+mj-lt"/>
                <a:ea typeface="+mj-ea"/>
                <a:cs typeface="+mj-cs"/>
              </a:rPr>
              <a:t>Proposed System Contd.</a:t>
            </a:r>
            <a:endParaRPr lang="en-US" kern="1200" dirty="0">
              <a:solidFill>
                <a:srgbClr val="FFFFFF"/>
              </a:solidFill>
              <a:latin typeface="+mj-lt"/>
              <a:ea typeface="+mj-ea"/>
              <a:cs typeface="+mj-cs"/>
            </a:endParaRPr>
          </a:p>
        </p:txBody>
      </p:sp>
      <p:sp>
        <p:nvSpPr>
          <p:cNvPr id="17"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96690" y="6378421"/>
            <a:ext cx="3381054" cy="273280"/>
          </a:xfrm>
          <a:prstGeom prst="rect">
            <a:avLst/>
          </a:prstGeom>
        </p:spPr>
        <p:txBody>
          <a:bodyPr wrap="none">
            <a:spAutoFit/>
          </a:bodyPr>
          <a:lstStyle/>
          <a:p>
            <a:pPr defTabSz="448056">
              <a:spcAft>
                <a:spcPts val="600"/>
              </a:spcAft>
            </a:pPr>
            <a:r>
              <a:rPr lang="en-US" sz="1176" kern="1200" dirty="0">
                <a:solidFill>
                  <a:schemeClr val="tx1"/>
                </a:solidFill>
                <a:latin typeface="+mn-lt"/>
                <a:ea typeface="+mn-ea"/>
                <a:cs typeface="+mn-cs"/>
              </a:rPr>
              <a:t>Fig 4. Complete Recommendations Process Working</a:t>
            </a:r>
          </a:p>
        </p:txBody>
      </p:sp>
      <p:pic>
        <p:nvPicPr>
          <p:cNvPr id="6" name="Picture 5" descr="Diagram&#10;&#10;Description automatically generated">
            <a:extLst>
              <a:ext uri="{FF2B5EF4-FFF2-40B4-BE49-F238E27FC236}">
                <a16:creationId xmlns:a16="http://schemas.microsoft.com/office/drawing/2014/main" id="{CDB55C45-7BB2-E3AC-F9B7-6FB8DC5C98D8}"/>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2379513" y="1587970"/>
            <a:ext cx="4530532" cy="4768380"/>
          </a:xfrm>
          <a:prstGeom prst="rect">
            <a:avLst/>
          </a:prstGeom>
        </p:spPr>
      </p:pic>
    </p:spTree>
    <p:extLst>
      <p:ext uri="{BB962C8B-B14F-4D97-AF65-F5344CB8AC3E}">
        <p14:creationId xmlns:p14="http://schemas.microsoft.com/office/powerpoint/2010/main" val="2256187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628650" y="459863"/>
            <a:ext cx="78867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kern="1200">
                <a:solidFill>
                  <a:srgbClr val="FFFFFF"/>
                </a:solidFill>
                <a:latin typeface="+mj-lt"/>
                <a:ea typeface="+mj-ea"/>
                <a:cs typeface="+mj-cs"/>
              </a:rPr>
              <a:t>Proposed System Contd.</a:t>
            </a:r>
            <a:endParaRPr lang="en-US" kern="1200">
              <a:solidFill>
                <a:srgbClr val="FFFFFF"/>
              </a:solidFill>
              <a:latin typeface="+mj-lt"/>
              <a:ea typeface="+mj-ea"/>
              <a:cs typeface="+mj-cs"/>
            </a:endParaRPr>
          </a:p>
        </p:txBody>
      </p:sp>
      <p:sp>
        <p:nvSpPr>
          <p:cNvPr id="17"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867" y="1800911"/>
            <a:ext cx="2518267" cy="4017236"/>
          </a:xfrm>
          <a:prstGeom prst="rect">
            <a:avLst/>
          </a:prstGeom>
        </p:spPr>
      </p:pic>
      <p:sp>
        <p:nvSpPr>
          <p:cNvPr id="4" name="Rectangle 3"/>
          <p:cNvSpPr/>
          <p:nvPr/>
        </p:nvSpPr>
        <p:spPr>
          <a:xfrm>
            <a:off x="3204266" y="5879856"/>
            <a:ext cx="2735467" cy="272393"/>
          </a:xfrm>
          <a:prstGeom prst="rect">
            <a:avLst/>
          </a:prstGeom>
        </p:spPr>
        <p:txBody>
          <a:bodyPr wrap="none">
            <a:spAutoFit/>
          </a:bodyPr>
          <a:lstStyle/>
          <a:p>
            <a:pPr defTabSz="448056">
              <a:spcAft>
                <a:spcPts val="600"/>
              </a:spcAft>
            </a:pPr>
            <a:r>
              <a:rPr lang="en-US" sz="1176" kern="1200" dirty="0">
                <a:solidFill>
                  <a:schemeClr val="tx1"/>
                </a:solidFill>
                <a:latin typeface="+mn-lt"/>
                <a:ea typeface="+mn-ea"/>
                <a:cs typeface="+mn-cs"/>
              </a:rPr>
              <a:t>Fig 5. Process 3 with complete executions</a:t>
            </a:r>
            <a:endParaRPr lang="en-US" dirty="0"/>
          </a:p>
        </p:txBody>
      </p:sp>
    </p:spTree>
    <p:extLst>
      <p:ext uri="{BB962C8B-B14F-4D97-AF65-F5344CB8AC3E}">
        <p14:creationId xmlns:p14="http://schemas.microsoft.com/office/powerpoint/2010/main" val="200808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9D6B03-03DA-65E5-F6FC-EBA25A2F491D}"/>
              </a:ext>
            </a:extLst>
          </p:cNvPr>
          <p:cNvSpPr>
            <a:spLocks noGrp="1"/>
          </p:cNvSpPr>
          <p:nvPr>
            <p:ph type="title"/>
          </p:nvPr>
        </p:nvSpPr>
        <p:spPr>
          <a:xfrm>
            <a:off x="495030" y="2767106"/>
            <a:ext cx="2160621" cy="3071906"/>
          </a:xfrm>
        </p:spPr>
        <p:txBody>
          <a:bodyPr vert="horz" lIns="91440" tIns="45720" rIns="91440" bIns="45720" rtlCol="0" anchor="t">
            <a:normAutofit/>
          </a:bodyPr>
          <a:lstStyle/>
          <a:p>
            <a:r>
              <a:rPr lang="en-US" sz="3500" kern="1200">
                <a:solidFill>
                  <a:srgbClr val="FFFFFF"/>
                </a:solidFill>
                <a:latin typeface="+mj-lt"/>
                <a:ea typeface="+mj-ea"/>
                <a:cs typeface="+mj-cs"/>
              </a:rPr>
              <a:t>Quality of Final Project Report</a:t>
            </a:r>
          </a:p>
        </p:txBody>
      </p:sp>
      <p:graphicFrame>
        <p:nvGraphicFramePr>
          <p:cNvPr id="5" name="Content Placeholder 2">
            <a:extLst>
              <a:ext uri="{FF2B5EF4-FFF2-40B4-BE49-F238E27FC236}">
                <a16:creationId xmlns:a16="http://schemas.microsoft.com/office/drawing/2014/main" id="{D2E76E62-2345-5C70-4DEC-A6A307D48953}"/>
              </a:ext>
            </a:extLst>
          </p:cNvPr>
          <p:cNvGraphicFramePr>
            <a:graphicFrameLocks noGrp="1"/>
          </p:cNvGraphicFramePr>
          <p:nvPr>
            <p:ph idx="1"/>
          </p:nvPr>
        </p:nvGraphicFramePr>
        <p:xfrm>
          <a:off x="3365589" y="1240791"/>
          <a:ext cx="5535671" cy="4409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2798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F759-77DE-3E41-6D6A-3267AE09610C}"/>
              </a:ext>
            </a:extLst>
          </p:cNvPr>
          <p:cNvSpPr>
            <a:spLocks noGrp="1"/>
          </p:cNvSpPr>
          <p:nvPr>
            <p:ph type="title"/>
          </p:nvPr>
        </p:nvSpPr>
        <p:spPr>
          <a:xfrm>
            <a:off x="3984004" y="1071335"/>
            <a:ext cx="3577472" cy="1355479"/>
          </a:xfrm>
        </p:spPr>
        <p:txBody>
          <a:bodyPr>
            <a:normAutofit/>
          </a:bodyPr>
          <a:lstStyle/>
          <a:p>
            <a:r>
              <a:rPr lang="en-IN" dirty="0">
                <a:latin typeface="Times New Roman" panose="02020603050405020304" pitchFamily="18" charset="0"/>
                <a:cs typeface="Times New Roman" panose="02020603050405020304" pitchFamily="18" charset="0"/>
              </a:rPr>
              <a:t>QUALITY OF SOLUTION</a:t>
            </a:r>
            <a:endParaRPr lang="en-IN" dirty="0"/>
          </a:p>
        </p:txBody>
      </p:sp>
      <p:pic>
        <p:nvPicPr>
          <p:cNvPr id="5" name="Picture 4" descr="Kettlebells on the floor">
            <a:extLst>
              <a:ext uri="{FF2B5EF4-FFF2-40B4-BE49-F238E27FC236}">
                <a16:creationId xmlns:a16="http://schemas.microsoft.com/office/drawing/2014/main" id="{FEA2399F-AD76-EBD9-C17E-AFFFF40B85BA}"/>
              </a:ext>
            </a:extLst>
          </p:cNvPr>
          <p:cNvPicPr>
            <a:picLocks noChangeAspect="1"/>
          </p:cNvPicPr>
          <p:nvPr/>
        </p:nvPicPr>
        <p:blipFill rotWithShape="1">
          <a:blip r:embed="rId2"/>
          <a:srcRect l="40467" r="-1" b="-1"/>
          <a:stretch/>
        </p:blipFill>
        <p:spPr>
          <a:xfrm>
            <a:off x="16" y="857257"/>
            <a:ext cx="3938033" cy="514349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2DAA286-CE0B-AEED-763E-B448C779473B}"/>
              </a:ext>
            </a:extLst>
          </p:cNvPr>
          <p:cNvSpPr>
            <a:spLocks noGrp="1"/>
          </p:cNvSpPr>
          <p:nvPr>
            <p:ph idx="1"/>
          </p:nvPr>
        </p:nvSpPr>
        <p:spPr>
          <a:xfrm>
            <a:off x="4044099" y="2426813"/>
            <a:ext cx="4715759" cy="3202757"/>
          </a:xfrm>
        </p:spPr>
        <p:txBody>
          <a:bodyPr>
            <a:normAutofit/>
          </a:bodyPr>
          <a:lstStyle/>
          <a:p>
            <a:pPr>
              <a:buFont typeface="Wingdings" panose="05000000000000000000" pitchFamily="2" charset="2"/>
              <a:buChar char="q"/>
              <a:tabLst>
                <a:tab pos="342900" algn="l"/>
              </a:tabLst>
            </a:pPr>
            <a:r>
              <a:rPr lang="en-US" sz="1500" dirty="0">
                <a:latin typeface="Times New Roman" panose="02020603050405020304" pitchFamily="18" charset="0"/>
                <a:ea typeface="Calibri" panose="020F0502020204030204" pitchFamily="34" charset="0"/>
                <a:cs typeface="Times New Roman" panose="02020603050405020304" pitchFamily="18" charset="0"/>
              </a:rPr>
              <a:t>Operational feasibility:</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marL="420053" indent="-214313">
              <a:buFont typeface="Wingdings" panose="05000000000000000000" pitchFamily="2" charset="2"/>
              <a:buChar char="§"/>
            </a:pPr>
            <a:r>
              <a:rPr lang="en-US" sz="1500" dirty="0">
                <a:latin typeface="Times New Roman" panose="02020603050405020304" pitchFamily="18" charset="0"/>
                <a:ea typeface="Calibri" panose="020F0502020204030204" pitchFamily="34" charset="0"/>
                <a:cs typeface="Mangal" panose="02040503050203030202" pitchFamily="18" charset="0"/>
              </a:rPr>
              <a:t>It can be easily performed and operated with the help of any camera/image acquisition device from anywhere.</a:t>
            </a:r>
            <a:endParaRPr lang="en-IN" sz="1500" dirty="0">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q"/>
              <a:tabLst>
                <a:tab pos="342900" algn="l"/>
              </a:tabLst>
            </a:pPr>
            <a:r>
              <a:rPr lang="en-US" sz="1500" dirty="0">
                <a:latin typeface="Times New Roman" panose="02020603050405020304" pitchFamily="18" charset="0"/>
                <a:ea typeface="Calibri" panose="020F0502020204030204" pitchFamily="34" charset="0"/>
                <a:cs typeface="Times New Roman" panose="02020603050405020304" pitchFamily="18" charset="0"/>
              </a:rPr>
              <a:t>Scheduling feasibility: </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marL="420053" indent="-214313">
              <a:buFont typeface="Wingdings" panose="05000000000000000000" pitchFamily="2" charset="2"/>
              <a:buChar char="§"/>
            </a:pPr>
            <a:r>
              <a:rPr lang="en-US" sz="1500" dirty="0">
                <a:latin typeface="Times New Roman" panose="02020603050405020304" pitchFamily="18" charset="0"/>
                <a:ea typeface="Calibri" panose="020F0502020204030204" pitchFamily="34" charset="0"/>
                <a:cs typeface="Mangal" panose="02040503050203030202" pitchFamily="18" charset="0"/>
              </a:rPr>
              <a:t>It helps in calibrating workout postures on the basis of time schedule of the users even they are out of the home or place where they can’t reach for exercise.</a:t>
            </a:r>
            <a:endParaRPr lang="en-IN" sz="1500" dirty="0">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q"/>
              <a:tabLst>
                <a:tab pos="342900" algn="l"/>
              </a:tabLst>
            </a:pPr>
            <a:r>
              <a:rPr lang="en-US" sz="1500" dirty="0">
                <a:latin typeface="Times New Roman" panose="02020603050405020304" pitchFamily="18" charset="0"/>
                <a:ea typeface="Calibri" panose="020F0502020204030204" pitchFamily="34" charset="0"/>
                <a:cs typeface="Times New Roman" panose="02020603050405020304" pitchFamily="18" charset="0"/>
              </a:rPr>
              <a:t>Economic Feasibility: </a:t>
            </a:r>
            <a:endParaRPr lang="en-IN" sz="1500" dirty="0">
              <a:latin typeface="Calibri" panose="020F0502020204030204" pitchFamily="34" charset="0"/>
              <a:ea typeface="Calibri" panose="020F0502020204030204" pitchFamily="34" charset="0"/>
              <a:cs typeface="Times New Roman" panose="02020603050405020304" pitchFamily="18" charset="0"/>
            </a:endParaRPr>
          </a:p>
          <a:p>
            <a:pPr marL="420053" indent="-214313">
              <a:spcAft>
                <a:spcPts val="600"/>
              </a:spcAft>
              <a:buFont typeface="Wingdings" panose="05000000000000000000" pitchFamily="2" charset="2"/>
              <a:buChar char="§"/>
            </a:pPr>
            <a:r>
              <a:rPr lang="en-US" sz="1500" dirty="0">
                <a:latin typeface="Times New Roman" panose="02020603050405020304" pitchFamily="18" charset="0"/>
                <a:ea typeface="Calibri" panose="020F0502020204030204" pitchFamily="34" charset="0"/>
                <a:cs typeface="Mangal" panose="02040503050203030202" pitchFamily="18" charset="0"/>
              </a:rPr>
              <a:t>It will be free of cost workout guide for the people even who are not able to pay the high amount of fees to the trainer and gym.</a:t>
            </a:r>
            <a:endParaRPr lang="en-IN" sz="1500"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27437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1EED-39B5-3E2B-190A-43CB88FCC3D8}"/>
              </a:ext>
            </a:extLst>
          </p:cNvPr>
          <p:cNvSpPr>
            <a:spLocks noGrp="1"/>
          </p:cNvSpPr>
          <p:nvPr>
            <p:ph type="title"/>
          </p:nvPr>
        </p:nvSpPr>
        <p:spPr>
          <a:xfrm>
            <a:off x="4885341" y="1131094"/>
            <a:ext cx="3630008" cy="1355479"/>
          </a:xfrm>
        </p:spPr>
        <p:txBody>
          <a:bodyPr>
            <a:normAutofit fontScale="90000"/>
          </a:bodyPr>
          <a:lstStyle/>
          <a:p>
            <a:r>
              <a:rPr lang="en-IN" dirty="0">
                <a:latin typeface="Times New Roman" panose="02020603050405020304" pitchFamily="18" charset="0"/>
                <a:cs typeface="Times New Roman" panose="02020603050405020304" pitchFamily="18" charset="0"/>
              </a:rPr>
              <a:t>QUALITY OF SOLUTION</a:t>
            </a:r>
            <a:r>
              <a:rPr lang="en-US" sz="3300" dirty="0">
                <a:solidFill>
                  <a:srgbClr val="FFFFFF"/>
                </a:solidFill>
              </a:rPr>
              <a:t> </a:t>
            </a:r>
            <a:r>
              <a:rPr lang="en-US" sz="3000" dirty="0">
                <a:latin typeface="Times New Roman" panose="02020603050405020304" pitchFamily="18" charset="0"/>
                <a:cs typeface="Times New Roman" panose="02020603050405020304" pitchFamily="18" charset="0"/>
              </a:rPr>
              <a:t>contd…</a:t>
            </a:r>
            <a:endParaRPr lang="en-IN" dirty="0">
              <a:latin typeface="Times New Roman" panose="02020603050405020304" pitchFamily="18" charset="0"/>
              <a:cs typeface="Times New Roman" panose="02020603050405020304" pitchFamily="18" charset="0"/>
            </a:endParaRPr>
          </a:p>
        </p:txBody>
      </p:sp>
      <p:pic>
        <p:nvPicPr>
          <p:cNvPr id="5" name="Picture 4" descr="Worm's eye view of the feet of a person running on the road">
            <a:extLst>
              <a:ext uri="{FF2B5EF4-FFF2-40B4-BE49-F238E27FC236}">
                <a16:creationId xmlns:a16="http://schemas.microsoft.com/office/drawing/2014/main" id="{4ADAE43E-A28C-A850-A7DC-A0C5F8908B35}"/>
              </a:ext>
            </a:extLst>
          </p:cNvPr>
          <p:cNvPicPr>
            <a:picLocks noChangeAspect="1"/>
          </p:cNvPicPr>
          <p:nvPr/>
        </p:nvPicPr>
        <p:blipFill rotWithShape="1">
          <a:blip r:embed="rId2"/>
          <a:srcRect l="39858" r="3284"/>
          <a:stretch/>
        </p:blipFill>
        <p:spPr>
          <a:xfrm>
            <a:off x="15" y="857257"/>
            <a:ext cx="4587412" cy="514349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D57CF25-3501-B8CF-A16D-1A2BCD53486E}"/>
              </a:ext>
            </a:extLst>
          </p:cNvPr>
          <p:cNvSpPr>
            <a:spLocks noGrp="1"/>
          </p:cNvSpPr>
          <p:nvPr>
            <p:ph idx="1"/>
          </p:nvPr>
        </p:nvSpPr>
        <p:spPr>
          <a:xfrm>
            <a:off x="4885341" y="2607223"/>
            <a:ext cx="3630008" cy="2882750"/>
          </a:xfrm>
        </p:spPr>
        <p:txBody>
          <a:bodyPr>
            <a:normAutofit lnSpcReduction="10000"/>
          </a:bodyPr>
          <a:lstStyle/>
          <a:p>
            <a:r>
              <a:rPr lang="en-US" sz="1500" dirty="0">
                <a:latin typeface="Times New Roman" panose="02020603050405020304" pitchFamily="18" charset="0"/>
                <a:ea typeface="Calibri" panose="020F0502020204030204" pitchFamily="34" charset="0"/>
                <a:cs typeface="Times New Roman" panose="02020603050405020304" pitchFamily="18" charset="0"/>
              </a:rPr>
              <a:t>The aspect of this system is it combines fitness and technology to successfully bring an advancement in exercise tracking and acting as personal trainer to the users without requiring the help of actual trainer in person.</a:t>
            </a:r>
          </a:p>
          <a:p>
            <a:r>
              <a:rPr lang="en-US" sz="1500" dirty="0">
                <a:latin typeface="Times New Roman" panose="02020603050405020304" pitchFamily="18" charset="0"/>
                <a:ea typeface="Calibri" panose="020F0502020204030204" pitchFamily="34" charset="0"/>
                <a:cs typeface="Times New Roman" panose="02020603050405020304" pitchFamily="18" charset="0"/>
              </a:rPr>
              <a:t> It brings flexibility to the user to perform the exercise safely and appropriately irrespective of place at any time anywhere throughout the day during availability of free time. It recommends the appropriate weight with appropriate angles, which lead to better outcome results of users.</a:t>
            </a:r>
          </a:p>
          <a:p>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58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Projects Outcome</a:t>
            </a:r>
            <a:endParaRPr lang="en-US" b="1" dirty="0"/>
          </a:p>
        </p:txBody>
      </p:sp>
      <p:sp>
        <p:nvSpPr>
          <p:cNvPr id="4" name="Rectangle 6"/>
          <p:cNvSpPr>
            <a:spLocks noChangeArrowheads="1"/>
          </p:cNvSpPr>
          <p:nvPr/>
        </p:nvSpPr>
        <p:spPr bwMode="auto">
          <a:xfrm>
            <a:off x="503238" y="27321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8"/>
          <p:cNvSpPr>
            <a:spLocks noChangeArrowheads="1"/>
          </p:cNvSpPr>
          <p:nvPr/>
        </p:nvSpPr>
        <p:spPr bwMode="auto">
          <a:xfrm>
            <a:off x="503238" y="7286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p:cNvSpPr/>
          <p:nvPr/>
        </p:nvSpPr>
        <p:spPr>
          <a:xfrm>
            <a:off x="1814259" y="6058240"/>
            <a:ext cx="6315131" cy="369332"/>
          </a:xfrm>
          <a:prstGeom prst="rect">
            <a:avLst/>
          </a:prstGeom>
        </p:spPr>
        <p:txBody>
          <a:bodyPr wrap="square">
            <a:spAutoFit/>
          </a:bodyPr>
          <a:lstStyle/>
          <a:p>
            <a:pPr algn="just" defTabSz="914400" eaLnBrk="0" fontAlgn="base" hangingPunct="0">
              <a:spcBef>
                <a:spcPct val="0"/>
              </a:spcBef>
              <a:spcAft>
                <a:spcPct val="0"/>
              </a:spcAft>
            </a:pPr>
            <a:r>
              <a:rPr lang="en-US" altLang="en-US" dirty="0">
                <a:latin typeface="Times New Roman" panose="02020603050405020304" pitchFamily="18" charset="0"/>
                <a:ea typeface="Calibri" panose="020F0502020204030204" pitchFamily="34" charset="0"/>
                <a:cs typeface="Times New Roman" panose="02020603050405020304" pitchFamily="18" charset="0"/>
              </a:rPr>
              <a:t>Fig 6. </a:t>
            </a:r>
            <a:r>
              <a:rPr lang="en-US" altLang="en-US" dirty="0">
                <a:latin typeface="Times New Roman" panose="02020603050405020304" pitchFamily="18" charset="0"/>
                <a:ea typeface="Calibri" panose="020F0502020204030204" pitchFamily="34" charset="0"/>
                <a:cs typeface="Mangal" panose="02040503050203030202" pitchFamily="18" charset="0"/>
              </a:rPr>
              <a:t>R</a:t>
            </a:r>
            <a:r>
              <a:rPr lang="en-US" sz="1800" dirty="0">
                <a:effectLst/>
                <a:latin typeface="Times New Roman" panose="02020603050405020304" pitchFamily="18" charset="0"/>
                <a:ea typeface="Calibri" panose="020F0502020204030204" pitchFamily="34" charset="0"/>
                <a:cs typeface="Mangal" panose="02040503050203030202" pitchFamily="18" charset="0"/>
              </a:rPr>
              <a:t>ecommended Data on the basis on User’s Input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3" name="Picture 2">
            <a:extLst>
              <a:ext uri="{FF2B5EF4-FFF2-40B4-BE49-F238E27FC236}">
                <a16:creationId xmlns:a16="http://schemas.microsoft.com/office/drawing/2014/main" id="{2515B581-D974-5A63-F174-A9633B0D6925}"/>
              </a:ext>
            </a:extLst>
          </p:cNvPr>
          <p:cNvPicPr>
            <a:picLocks noChangeAspect="1"/>
          </p:cNvPicPr>
          <p:nvPr/>
        </p:nvPicPr>
        <p:blipFill rotWithShape="1">
          <a:blip r:embed="rId2">
            <a:extLst>
              <a:ext uri="{28A0092B-C50C-407E-A947-70E740481C1C}">
                <a14:useLocalDpi xmlns:a14="http://schemas.microsoft.com/office/drawing/2010/main" val="0"/>
              </a:ext>
            </a:extLst>
          </a:blip>
          <a:srcRect t="2684" r="28656" b="708"/>
          <a:stretch/>
        </p:blipFill>
        <p:spPr bwMode="auto">
          <a:xfrm>
            <a:off x="503238" y="1247187"/>
            <a:ext cx="8137511" cy="43636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136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73321" y="329184"/>
            <a:ext cx="4688333" cy="1783080"/>
          </a:xfrm>
        </p:spPr>
        <p:txBody>
          <a:bodyPr anchor="b">
            <a:normAutofit/>
          </a:bodyPr>
          <a:lstStyle/>
          <a:p>
            <a:r>
              <a:rPr lang="en-US" sz="4700" b="1">
                <a:latin typeface="Times New Roman" panose="02020603050405020304" pitchFamily="18" charset="0"/>
                <a:ea typeface="Times New Roman" panose="02020603050405020304" pitchFamily="18" charset="0"/>
                <a:cs typeface="Times New Roman" panose="02020603050405020304" pitchFamily="18" charset="0"/>
              </a:rPr>
              <a:t>Projects Outcome contd.</a:t>
            </a:r>
            <a:endParaRPr lang="en-US" sz="4700"/>
          </a:p>
        </p:txBody>
      </p:sp>
      <p:pic>
        <p:nvPicPr>
          <p:cNvPr id="7" name="Picture 6" descr="Gymnast performing on rings">
            <a:extLst>
              <a:ext uri="{FF2B5EF4-FFF2-40B4-BE49-F238E27FC236}">
                <a16:creationId xmlns:a16="http://schemas.microsoft.com/office/drawing/2014/main" id="{CE0450E3-7759-35AE-6894-055B4D3B1220}"/>
              </a:ext>
            </a:extLst>
          </p:cNvPr>
          <p:cNvPicPr>
            <a:picLocks noChangeAspect="1"/>
          </p:cNvPicPr>
          <p:nvPr/>
        </p:nvPicPr>
        <p:blipFill rotWithShape="1">
          <a:blip r:embed="rId2"/>
          <a:srcRect l="45769" r="20615"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3325906" y="2706624"/>
            <a:ext cx="5567081" cy="3822192"/>
          </a:xfrm>
        </p:spPr>
        <p:txBody>
          <a:bodyPr>
            <a:normAutofit/>
          </a:bodyPr>
          <a:lstStyle/>
          <a:p>
            <a:pPr marL="274320" marR="0" indent="0" algn="just">
              <a:spcBef>
                <a:spcPts val="0"/>
              </a:spcBef>
              <a:spcAft>
                <a:spcPts val="800"/>
              </a:spcAft>
              <a:buNone/>
            </a:pPr>
            <a:r>
              <a:rPr lang="en-US" sz="2000" dirty="0">
                <a:effectLst/>
                <a:latin typeface="Times New Roman" panose="02020603050405020304" pitchFamily="18" charset="0"/>
                <a:ea typeface="Calibri" panose="020F0502020204030204" pitchFamily="34" charset="0"/>
                <a:cs typeface="Mangal" panose="02040503050203030202" pitchFamily="18" charset="0"/>
              </a:rPr>
              <a:t>The recommendation data provided by the system is based on the user's input, which is compared with the dataset provided during the system's training. The system is trained using a large dataset to identify patterns and make accurate recommendations. When a user inputs their workout routine, sets, body weight, and level of workout, the system compares this input to the dataset it has been trained on. The system then uses algorithms to identify the most similar workout routines in the dataset and recommends the appropriate weight, angle of contraction and relaxation, and other related details to the user.</a:t>
            </a: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26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70187" y="-83113"/>
            <a:ext cx="3630007" cy="1807305"/>
          </a:xfrm>
        </p:spPr>
        <p:txBody>
          <a:bodyPr>
            <a:normAutofit/>
          </a:bodyPr>
          <a:lstStyle/>
          <a:p>
            <a:r>
              <a:rPr lang="en-US" b="1" dirty="0">
                <a:latin typeface="Times New Roman" panose="02020603050405020304" pitchFamily="18" charset="0"/>
                <a:cs typeface="Times New Roman" panose="02020603050405020304" pitchFamily="18" charset="0"/>
              </a:rPr>
              <a:t>Agenda</a:t>
            </a:r>
          </a:p>
        </p:txBody>
      </p:sp>
      <p:pic>
        <p:nvPicPr>
          <p:cNvPr id="6" name="Picture 5" descr="Empty office area">
            <a:extLst>
              <a:ext uri="{FF2B5EF4-FFF2-40B4-BE49-F238E27FC236}">
                <a16:creationId xmlns:a16="http://schemas.microsoft.com/office/drawing/2014/main" id="{59F97A97-CE6D-99A7-7467-80D8065BB37F}"/>
              </a:ext>
            </a:extLst>
          </p:cNvPr>
          <p:cNvPicPr>
            <a:picLocks noChangeAspect="1"/>
          </p:cNvPicPr>
          <p:nvPr/>
        </p:nvPicPr>
        <p:blipFill rotWithShape="1">
          <a:blip r:embed="rId2"/>
          <a:srcRect l="36686" r="18663" b="-1"/>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p:cNvSpPr>
            <a:spLocks noGrp="1"/>
          </p:cNvSpPr>
          <p:nvPr>
            <p:ph idx="1"/>
          </p:nvPr>
        </p:nvSpPr>
        <p:spPr>
          <a:xfrm>
            <a:off x="4670613" y="1362635"/>
            <a:ext cx="3953434" cy="4993715"/>
          </a:xfrm>
        </p:spPr>
        <p:txBody>
          <a:bodyPr>
            <a:normAutofit lnSpcReduction="10000"/>
          </a:bodyPr>
          <a:lstStyle/>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Introduction to the project</a:t>
            </a:r>
            <a:endParaRPr lang="en-US" sz="1600" dirty="0">
              <a:latin typeface="Times New Roman" panose="02020603050405020304" pitchFamily="18" charset="0"/>
              <a:cs typeface="Times New Roman" panose="02020603050405020304" pitchFamily="18" charset="0"/>
            </a:endParaRP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Motivation for the project</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Problem Statements/Objectives of the Project</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Literature Survey</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Meeting details</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Project Planning</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Screenshot of the Approval of the Certificate of the Project Report</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Project Module</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Proposed System</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Methodology used</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Algorithms and framework</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Quality of Project</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Quality of Solution</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Project Outcome</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Accuracy </a:t>
            </a:r>
          </a:p>
          <a:p>
            <a:pPr fontAlgn="t">
              <a:spcBef>
                <a:spcPts val="0"/>
              </a:spcBef>
              <a:spcAft>
                <a:spcPts val="60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Proof of the Outcome</a:t>
            </a:r>
          </a:p>
        </p:txBody>
      </p:sp>
      <p:sp>
        <p:nvSpPr>
          <p:cNvPr id="4" name="Date Placeholder 3"/>
          <p:cNvSpPr>
            <a:spLocks noGrp="1"/>
          </p:cNvSpPr>
          <p:nvPr>
            <p:ph type="dt" sz="half" idx="10"/>
          </p:nvPr>
        </p:nvSpPr>
        <p:spPr>
          <a:xfrm>
            <a:off x="628650" y="6356350"/>
            <a:ext cx="2057400" cy="3651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089968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Projects Outcome</a:t>
            </a:r>
            <a:endParaRPr lang="en-US" b="1" dirty="0"/>
          </a:p>
        </p:txBody>
      </p:sp>
      <p:pic>
        <p:nvPicPr>
          <p:cNvPr id="1028"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562" y="3615539"/>
            <a:ext cx="2960940" cy="23337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487" y="3586304"/>
            <a:ext cx="2829280" cy="23630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7562" y="1192092"/>
            <a:ext cx="2919158" cy="23590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1487" y="1157560"/>
            <a:ext cx="2829280" cy="23470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503238" y="273210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8"/>
          <p:cNvSpPr>
            <a:spLocks noChangeArrowheads="1"/>
          </p:cNvSpPr>
          <p:nvPr/>
        </p:nvSpPr>
        <p:spPr bwMode="auto">
          <a:xfrm>
            <a:off x="503238" y="7286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9"/>
          <p:cNvSpPr>
            <a:spLocks noChangeArrowheads="1"/>
          </p:cNvSpPr>
          <p:nvPr/>
        </p:nvSpPr>
        <p:spPr bwMode="auto">
          <a:xfrm>
            <a:off x="631927" y="5255483"/>
            <a:ext cx="51425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000" b="0" i="0" u="none" strike="noStrike" cap="none" normalizeH="0" baseline="0" dirty="0">
              <a:ln>
                <a:noFill/>
              </a:ln>
              <a:solidFill>
                <a:schemeClr val="tx1"/>
              </a:solidFill>
              <a:effectLst/>
            </a:endParaRPr>
          </a:p>
        </p:txBody>
      </p:sp>
      <p:sp>
        <p:nvSpPr>
          <p:cNvPr id="8" name="Rectangle 7"/>
          <p:cNvSpPr/>
          <p:nvPr/>
        </p:nvSpPr>
        <p:spPr>
          <a:xfrm>
            <a:off x="1814259" y="6058240"/>
            <a:ext cx="6315131" cy="369332"/>
          </a:xfrm>
          <a:prstGeom prst="rect">
            <a:avLst/>
          </a:prstGeom>
        </p:spPr>
        <p:txBody>
          <a:bodyPr wrap="square">
            <a:spAutoFit/>
          </a:bodyPr>
          <a:lstStyle/>
          <a:p>
            <a:pPr lvl="0" algn="just" defTabSz="914400" eaLnBrk="0" fontAlgn="base" hangingPunct="0">
              <a:spcBef>
                <a:spcPct val="0"/>
              </a:spcBef>
              <a:spcAft>
                <a:spcPct val="0"/>
              </a:spcAft>
            </a:pPr>
            <a:r>
              <a:rPr lang="en-US" altLang="en-US" dirty="0">
                <a:latin typeface="Times New Roman" panose="02020603050405020304" pitchFamily="18" charset="0"/>
                <a:ea typeface="Calibri" panose="020F0502020204030204" pitchFamily="34" charset="0"/>
                <a:cs typeface="Times New Roman" panose="02020603050405020304" pitchFamily="18" charset="0"/>
              </a:rPr>
              <a:t>Fig 7. Results of Current Model with Test Provided Data</a:t>
            </a:r>
            <a:endParaRPr lang="en-US" altLang="en-US" sz="800" dirty="0"/>
          </a:p>
        </p:txBody>
      </p:sp>
    </p:spTree>
    <p:extLst>
      <p:ext uri="{BB962C8B-B14F-4D97-AF65-F5344CB8AC3E}">
        <p14:creationId xmlns:p14="http://schemas.microsoft.com/office/powerpoint/2010/main" val="605129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885341" y="365125"/>
            <a:ext cx="3630007" cy="1807305"/>
          </a:xfrm>
        </p:spPr>
        <p:txBody>
          <a:bodyPr>
            <a:normAutofit/>
          </a:bodyPr>
          <a:lstStyle/>
          <a:p>
            <a:r>
              <a:rPr lang="en-US" sz="4100" b="1">
                <a:latin typeface="Times New Roman" panose="02020603050405020304" pitchFamily="18" charset="0"/>
                <a:ea typeface="Times New Roman" panose="02020603050405020304" pitchFamily="18" charset="0"/>
                <a:cs typeface="Times New Roman" panose="02020603050405020304" pitchFamily="18" charset="0"/>
              </a:rPr>
              <a:t>Projects Outcome contd.</a:t>
            </a:r>
            <a:endParaRPr lang="en-US" sz="4100"/>
          </a:p>
        </p:txBody>
      </p:sp>
      <p:pic>
        <p:nvPicPr>
          <p:cNvPr id="7" name="Picture 6" descr="Gymnast performing on rings">
            <a:extLst>
              <a:ext uri="{FF2B5EF4-FFF2-40B4-BE49-F238E27FC236}">
                <a16:creationId xmlns:a16="http://schemas.microsoft.com/office/drawing/2014/main" id="{CE0450E3-7759-35AE-6894-055B4D3B1220}"/>
              </a:ext>
            </a:extLst>
          </p:cNvPr>
          <p:cNvPicPr>
            <a:picLocks noChangeAspect="1"/>
          </p:cNvPicPr>
          <p:nvPr/>
        </p:nvPicPr>
        <p:blipFill rotWithShape="1">
          <a:blip r:embed="rId2"/>
          <a:srcRect l="40541" r="15311" b="-1"/>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p:cNvSpPr>
            <a:spLocks noGrp="1"/>
          </p:cNvSpPr>
          <p:nvPr>
            <p:ph idx="1"/>
          </p:nvPr>
        </p:nvSpPr>
        <p:spPr>
          <a:xfrm>
            <a:off x="4885341" y="2333297"/>
            <a:ext cx="3630007" cy="3843666"/>
          </a:xfrm>
        </p:spPr>
        <p:txBody>
          <a:bodyPr>
            <a:normAutofit lnSpcReduction="10000"/>
          </a:bodyPr>
          <a:lstStyle/>
          <a:p>
            <a:pPr marL="0" indent="0">
              <a:buNone/>
            </a:pPr>
            <a:r>
              <a:rPr lang="en-US" altLang="en-US" dirty="0">
                <a:latin typeface="Times New Roman" panose="02020603050405020304" pitchFamily="18" charset="0"/>
                <a:ea typeface="Calibri" panose="020F0502020204030204" pitchFamily="34" charset="0"/>
                <a:cs typeface="Times New Roman" panose="02020603050405020304" pitchFamily="18" charset="0"/>
              </a:rPr>
              <a:t>In the above figure 4, there are 4 different images with different angles between arm and forearm, and also there is counter showing repetitions and stage of doing exercise to do hand down or up for doing bicep curl.</a:t>
            </a:r>
            <a:endParaRPr lang="en-US" altLang="en-US" dirty="0">
              <a:latin typeface="Arial" panose="020B0604020202020204" pitchFamily="34" charset="0"/>
            </a:endParaRPr>
          </a:p>
          <a:p>
            <a:endParaRPr lang="en-US" sz="1700" dirty="0"/>
          </a:p>
        </p:txBody>
      </p:sp>
    </p:spTree>
    <p:extLst>
      <p:ext uri="{BB962C8B-B14F-4D97-AF65-F5344CB8AC3E}">
        <p14:creationId xmlns:p14="http://schemas.microsoft.com/office/powerpoint/2010/main" val="3582099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a:xfrm>
            <a:off x="628650" y="448721"/>
            <a:ext cx="3530753" cy="1225650"/>
          </a:xfrm>
        </p:spPr>
        <p:txBody>
          <a:bodyPr anchor="b">
            <a:normAutofit/>
          </a:bodyPr>
          <a:lstStyle/>
          <a:p>
            <a:r>
              <a:rPr lang="en-US" sz="33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3300">
              <a:solidFill>
                <a:schemeClr val="bg1"/>
              </a:solidFill>
            </a:endParaRPr>
          </a:p>
        </p:txBody>
      </p:sp>
      <p:cxnSp>
        <p:nvCxnSpPr>
          <p:cNvPr id="18" name="Straight Connector 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p:cNvSpPr>
            <a:spLocks noGrp="1"/>
          </p:cNvSpPr>
          <p:nvPr>
            <p:ph idx="1"/>
          </p:nvPr>
        </p:nvSpPr>
        <p:spPr>
          <a:xfrm>
            <a:off x="673326" y="1909192"/>
            <a:ext cx="3439885" cy="3647710"/>
          </a:xfrm>
        </p:spPr>
        <p:txBody>
          <a:bodyPr>
            <a:normAutofit/>
          </a:bodyPr>
          <a:lstStyle/>
          <a:p>
            <a:r>
              <a:rPr lang="en-US" sz="1600">
                <a:solidFill>
                  <a:schemeClr val="bg1"/>
                </a:solidFill>
                <a:effectLst/>
                <a:latin typeface="Times New Roman" panose="02020603050405020304" pitchFamily="18" charset="0"/>
                <a:ea typeface="Calibri" panose="020F0502020204030204" pitchFamily="34" charset="0"/>
              </a:rPr>
              <a:t>Accuracy of “Recommendation System” is not determinable at this moment as it just recommends the angles and weight based on input features and dataset it has. However, the recommendation system will be more precise whenever the dataset gets enlarged. Additionally, the accuracy of body landmarks recognition mostly depends on the camera hardware and environments. However, it performs quite well even with lower performing devices with good results</a:t>
            </a:r>
          </a:p>
        </p:txBody>
      </p: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Gymnast performing on rings">
            <a:extLst>
              <a:ext uri="{FF2B5EF4-FFF2-40B4-BE49-F238E27FC236}">
                <a16:creationId xmlns:a16="http://schemas.microsoft.com/office/drawing/2014/main" id="{CE0450E3-7759-35AE-6894-055B4D3B1220}"/>
              </a:ext>
            </a:extLst>
          </p:cNvPr>
          <p:cNvPicPr>
            <a:picLocks noChangeAspect="1"/>
          </p:cNvPicPr>
          <p:nvPr/>
        </p:nvPicPr>
        <p:blipFill rotWithShape="1">
          <a:blip r:embed="rId2"/>
          <a:srcRect l="40541" r="15311" b="-1"/>
          <a:stretch/>
        </p:blipFill>
        <p:spPr>
          <a:xfrm>
            <a:off x="4894089" y="252219"/>
            <a:ext cx="4249911" cy="6353561"/>
          </a:xfrm>
          <a:prstGeom prst="rect">
            <a:avLst/>
          </a:prstGeom>
        </p:spPr>
      </p:pic>
    </p:spTree>
    <p:extLst>
      <p:ext uri="{BB962C8B-B14F-4D97-AF65-F5344CB8AC3E}">
        <p14:creationId xmlns:p14="http://schemas.microsoft.com/office/powerpoint/2010/main" val="1045590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vert="horz" lIns="91440" tIns="45720" rIns="91440" bIns="45720" rtlCol="0" anchor="ctr">
            <a:normAutofit/>
          </a:bodyPr>
          <a:lstStyle/>
          <a:p>
            <a:pPr algn="ctr">
              <a:spcBef>
                <a:spcPct val="0"/>
              </a:spcBef>
            </a:pPr>
            <a:r>
              <a:rPr lang="en-US" sz="3100" b="1" kern="1200">
                <a:solidFill>
                  <a:srgbClr val="FFFFFF"/>
                </a:solidFill>
                <a:latin typeface="+mj-lt"/>
                <a:ea typeface="+mj-ea"/>
                <a:cs typeface="+mj-cs"/>
              </a:rPr>
              <a:t>Proof of the Outcome</a:t>
            </a:r>
          </a:p>
        </p:txBody>
      </p:sp>
      <p:pic>
        <p:nvPicPr>
          <p:cNvPr id="5" name="Picture 4" descr="Text&#10;&#10;Description automatically generated">
            <a:extLst>
              <a:ext uri="{FF2B5EF4-FFF2-40B4-BE49-F238E27FC236}">
                <a16:creationId xmlns:a16="http://schemas.microsoft.com/office/drawing/2014/main" id="{5C11B0F9-3009-204C-9A91-91003F46E00B}"/>
              </a:ext>
            </a:extLst>
          </p:cNvPr>
          <p:cNvPicPr>
            <a:picLocks noChangeAspect="1"/>
          </p:cNvPicPr>
          <p:nvPr/>
        </p:nvPicPr>
        <p:blipFill>
          <a:blip r:embed="rId2"/>
          <a:stretch>
            <a:fillRect/>
          </a:stretch>
        </p:blipFill>
        <p:spPr>
          <a:xfrm>
            <a:off x="3582987" y="1520764"/>
            <a:ext cx="5085525" cy="3814143"/>
          </a:xfrm>
          <a:prstGeom prst="rect">
            <a:avLst/>
          </a:prstGeom>
        </p:spPr>
      </p:pic>
    </p:spTree>
    <p:extLst>
      <p:ext uri="{BB962C8B-B14F-4D97-AF65-F5344CB8AC3E}">
        <p14:creationId xmlns:p14="http://schemas.microsoft.com/office/powerpoint/2010/main" val="802084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62A7D-6FA8-9240-C83F-98A5CBB047DB}"/>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2400" kern="1200">
                <a:solidFill>
                  <a:srgbClr val="FFFFFF"/>
                </a:solidFill>
                <a:latin typeface="+mj-lt"/>
                <a:ea typeface="+mj-ea"/>
                <a:cs typeface="+mj-cs"/>
              </a:rPr>
              <a:t>Certificate of Participations </a:t>
            </a:r>
          </a:p>
        </p:txBody>
      </p:sp>
      <p:pic>
        <p:nvPicPr>
          <p:cNvPr id="6" name="Content Placeholder 5">
            <a:extLst>
              <a:ext uri="{FF2B5EF4-FFF2-40B4-BE49-F238E27FC236}">
                <a16:creationId xmlns:a16="http://schemas.microsoft.com/office/drawing/2014/main" id="{F81AEECA-8A8A-F35E-A635-C781C4578438}"/>
              </a:ext>
            </a:extLst>
          </p:cNvPr>
          <p:cNvPicPr>
            <a:picLocks noGrp="1" noChangeAspect="1"/>
          </p:cNvPicPr>
          <p:nvPr>
            <p:ph idx="1"/>
          </p:nvPr>
        </p:nvPicPr>
        <p:blipFill>
          <a:blip r:embed="rId2"/>
          <a:stretch>
            <a:fillRect/>
          </a:stretch>
        </p:blipFill>
        <p:spPr>
          <a:xfrm>
            <a:off x="3582987" y="1520764"/>
            <a:ext cx="5085525" cy="3814143"/>
          </a:xfrm>
          <a:prstGeom prst="rect">
            <a:avLst/>
          </a:prstGeom>
        </p:spPr>
      </p:pic>
    </p:spTree>
    <p:extLst>
      <p:ext uri="{BB962C8B-B14F-4D97-AF65-F5344CB8AC3E}">
        <p14:creationId xmlns:p14="http://schemas.microsoft.com/office/powerpoint/2010/main" val="150950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C3117072-7F9F-3B20-05F6-DF32600CC331}"/>
              </a:ext>
            </a:extLst>
          </p:cNvPr>
          <p:cNvPicPr>
            <a:picLocks noChangeAspect="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080" y="1398495"/>
            <a:ext cx="6221506" cy="5325036"/>
          </a:xfrm>
          <a:prstGeom prst="rect">
            <a:avLst/>
          </a:prstGeom>
        </p:spPr>
      </p:pic>
      <p:sp>
        <p:nvSpPr>
          <p:cNvPr id="2" name="Title 1">
            <a:extLst>
              <a:ext uri="{FF2B5EF4-FFF2-40B4-BE49-F238E27FC236}">
                <a16:creationId xmlns:a16="http://schemas.microsoft.com/office/drawing/2014/main" id="{2F8DAA44-4939-3545-1FD9-79798FA0C0FF}"/>
              </a:ext>
            </a:extLst>
          </p:cNvPr>
          <p:cNvSpPr>
            <a:spLocks noGrp="1"/>
          </p:cNvSpPr>
          <p:nvPr>
            <p:ph type="title"/>
          </p:nvPr>
        </p:nvSpPr>
        <p:spPr>
          <a:xfrm>
            <a:off x="1299111" y="457200"/>
            <a:ext cx="6545777" cy="1442395"/>
          </a:xfrm>
          <a:noFill/>
        </p:spPr>
        <p:txBody>
          <a:bodyPr vert="horz" lIns="68580" tIns="34290" rIns="68580" bIns="34290" rtlCol="0" anchor="b">
            <a:normAutofit/>
          </a:bodyPr>
          <a:lstStyle/>
          <a:p>
            <a:pPr algn="ctr" defTabSz="1088136"/>
            <a:r>
              <a:rPr lang="en-US" sz="4284" kern="1200">
                <a:solidFill>
                  <a:schemeClr val="bg1"/>
                </a:solidFill>
                <a:latin typeface="+mj-lt"/>
                <a:ea typeface="+mj-ea"/>
                <a:cs typeface="+mj-cs"/>
              </a:rPr>
              <a:t>THANK YOU</a:t>
            </a:r>
            <a:endParaRPr lang="en-US" sz="3600">
              <a:solidFill>
                <a:schemeClr val="bg1"/>
              </a:solidFill>
            </a:endParaRPr>
          </a:p>
        </p:txBody>
      </p:sp>
    </p:spTree>
    <p:extLst>
      <p:ext uri="{BB962C8B-B14F-4D97-AF65-F5344CB8AC3E}">
        <p14:creationId xmlns:p14="http://schemas.microsoft.com/office/powerpoint/2010/main" val="277029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algn="ctr">
              <a:spcBef>
                <a:spcPct val="0"/>
              </a:spcBef>
            </a:pPr>
            <a:r>
              <a:rPr lang="en-US" sz="5700" b="1" kern="1200">
                <a:solidFill>
                  <a:schemeClr val="tx1"/>
                </a:solidFill>
                <a:latin typeface="+mj-lt"/>
                <a:ea typeface="+mj-ea"/>
                <a:cs typeface="+mj-cs"/>
              </a:rPr>
              <a:t>Teamwork Performed</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1632105"/>
              </p:ext>
            </p:extLst>
          </p:nvPr>
        </p:nvGraphicFramePr>
        <p:xfrm>
          <a:off x="369132" y="2633472"/>
          <a:ext cx="8403452" cy="3586356"/>
        </p:xfrm>
        <a:graphic>
          <a:graphicData uri="http://schemas.openxmlformats.org/drawingml/2006/table">
            <a:tbl>
              <a:tblPr firstRow="1" bandRow="1">
                <a:tableStyleId>{9D7B26C5-4107-4FEC-AEDC-1716B250A1EF}</a:tableStyleId>
              </a:tblPr>
              <a:tblGrid>
                <a:gridCol w="1269780">
                  <a:extLst>
                    <a:ext uri="{9D8B030D-6E8A-4147-A177-3AD203B41FA5}">
                      <a16:colId xmlns:a16="http://schemas.microsoft.com/office/drawing/2014/main" val="187026544"/>
                    </a:ext>
                  </a:extLst>
                </a:gridCol>
                <a:gridCol w="3146576">
                  <a:extLst>
                    <a:ext uri="{9D8B030D-6E8A-4147-A177-3AD203B41FA5}">
                      <a16:colId xmlns:a16="http://schemas.microsoft.com/office/drawing/2014/main" val="3790030979"/>
                    </a:ext>
                  </a:extLst>
                </a:gridCol>
                <a:gridCol w="3987096">
                  <a:extLst>
                    <a:ext uri="{9D8B030D-6E8A-4147-A177-3AD203B41FA5}">
                      <a16:colId xmlns:a16="http://schemas.microsoft.com/office/drawing/2014/main" val="3561569407"/>
                    </a:ext>
                  </a:extLst>
                </a:gridCol>
              </a:tblGrid>
              <a:tr h="687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a:solidFill>
                            <a:schemeClr val="tx1"/>
                          </a:solidFill>
                        </a:rPr>
                        <a:t>S. No.</a:t>
                      </a:r>
                    </a:p>
                    <a:p>
                      <a:pPr algn="ctr"/>
                      <a:endParaRPr lang="en-US" sz="1800"/>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a:solidFill>
                            <a:schemeClr val="tx1"/>
                          </a:solidFill>
                        </a:rPr>
                        <a:t>Team Member:</a:t>
                      </a:r>
                    </a:p>
                    <a:p>
                      <a:endParaRPr lang="en-US" sz="1800"/>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a:solidFill>
                            <a:schemeClr val="tx1"/>
                          </a:solidFill>
                        </a:rPr>
                        <a:t>Role:</a:t>
                      </a:r>
                    </a:p>
                    <a:p>
                      <a:endParaRPr lang="en-US" sz="1800"/>
                    </a:p>
                  </a:txBody>
                  <a:tcPr marL="92911" marR="92911" marT="46455" marB="46455"/>
                </a:tc>
                <a:extLst>
                  <a:ext uri="{0D108BD9-81ED-4DB2-BD59-A6C34878D82A}">
                    <a16:rowId xmlns:a16="http://schemas.microsoft.com/office/drawing/2014/main" val="3475857492"/>
                  </a:ext>
                </a:extLst>
              </a:tr>
              <a:tr h="1523736">
                <a:tc>
                  <a:txBody>
                    <a:bodyPr/>
                    <a:lstStyle/>
                    <a:p>
                      <a:pPr algn="ctr"/>
                      <a:r>
                        <a:rPr lang="en-US" sz="1800"/>
                        <a:t>01.</a:t>
                      </a:r>
                    </a:p>
                  </a:txBody>
                  <a:tcPr marL="92911" marR="92911" marT="46455" marB="46455"/>
                </a:tc>
                <a:tc>
                  <a:txBody>
                    <a:bodyPr/>
                    <a:lstStyle/>
                    <a:p>
                      <a:r>
                        <a:rPr lang="en-US" sz="1800"/>
                        <a:t>Sanjay Kumar Singh</a:t>
                      </a:r>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Requirements Gathering,</a:t>
                      </a:r>
                      <a:r>
                        <a:rPr lang="en-US" sz="1800" baseline="0"/>
                        <a:t> project design, Development &amp; </a:t>
                      </a:r>
                      <a:r>
                        <a:rPr lang="en-US" sz="1800"/>
                        <a:t>Implementation, Paper</a:t>
                      </a:r>
                      <a:r>
                        <a:rPr lang="en-US" sz="1800" baseline="0"/>
                        <a:t> Writing, Report Writing</a:t>
                      </a:r>
                      <a:endParaRPr lang="en-US" sz="1800"/>
                    </a:p>
                    <a:p>
                      <a:endParaRPr lang="en-US" sz="1800"/>
                    </a:p>
                  </a:txBody>
                  <a:tcPr marL="92911" marR="92911" marT="46455" marB="46455"/>
                </a:tc>
                <a:extLst>
                  <a:ext uri="{0D108BD9-81ED-4DB2-BD59-A6C34878D82A}">
                    <a16:rowId xmlns:a16="http://schemas.microsoft.com/office/drawing/2014/main" val="3525801291"/>
                  </a:ext>
                </a:extLst>
              </a:tr>
              <a:tr h="687540">
                <a:tc>
                  <a:txBody>
                    <a:bodyPr/>
                    <a:lstStyle/>
                    <a:p>
                      <a:pPr algn="ctr"/>
                      <a:r>
                        <a:rPr lang="en-US" sz="1800"/>
                        <a:t>02.</a:t>
                      </a:r>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Watan Raj Thakur</a:t>
                      </a:r>
                    </a:p>
                    <a:p>
                      <a:endParaRPr lang="en-US" sz="1800"/>
                    </a:p>
                  </a:txBody>
                  <a:tcPr marL="92911" marR="92911" marT="46455" marB="46455"/>
                </a:tc>
                <a:tc>
                  <a:txBody>
                    <a:bodyPr/>
                    <a:lstStyle/>
                    <a:p>
                      <a:r>
                        <a:rPr lang="en-US" sz="1800"/>
                        <a:t>Literature Survey and it’s Summary</a:t>
                      </a:r>
                    </a:p>
                  </a:txBody>
                  <a:tcPr marL="92911" marR="92911" marT="46455" marB="46455"/>
                </a:tc>
                <a:extLst>
                  <a:ext uri="{0D108BD9-81ED-4DB2-BD59-A6C34878D82A}">
                    <a16:rowId xmlns:a16="http://schemas.microsoft.com/office/drawing/2014/main" val="2123624822"/>
                  </a:ext>
                </a:extLst>
              </a:tr>
              <a:tr h="687540">
                <a:tc>
                  <a:txBody>
                    <a:bodyPr/>
                    <a:lstStyle/>
                    <a:p>
                      <a:pPr algn="ctr"/>
                      <a:r>
                        <a:rPr lang="en-US" sz="1800"/>
                        <a:t>03.</a:t>
                      </a:r>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solidFill>
                            <a:schemeClr val="tx1"/>
                          </a:solidFill>
                        </a:rPr>
                        <a:t>Akansha Raghuvanshi</a:t>
                      </a:r>
                    </a:p>
                    <a:p>
                      <a:endParaRPr lang="en-US" sz="1800"/>
                    </a:p>
                  </a:txBody>
                  <a:tcPr marL="92911" marR="92911" marT="46455" marB="4645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Literature Survey and it’s Summary</a:t>
                      </a:r>
                    </a:p>
                    <a:p>
                      <a:endParaRPr lang="en-US" sz="1800"/>
                    </a:p>
                  </a:txBody>
                  <a:tcPr marL="92911" marR="92911" marT="46455" marB="46455"/>
                </a:tc>
                <a:extLst>
                  <a:ext uri="{0D108BD9-81ED-4DB2-BD59-A6C34878D82A}">
                    <a16:rowId xmlns:a16="http://schemas.microsoft.com/office/drawing/2014/main" val="1361154138"/>
                  </a:ext>
                </a:extLst>
              </a:tr>
            </a:tbl>
          </a:graphicData>
        </a:graphic>
      </p:graphicFrame>
    </p:spTree>
    <p:extLst>
      <p:ext uri="{BB962C8B-B14F-4D97-AF65-F5344CB8AC3E}">
        <p14:creationId xmlns:p14="http://schemas.microsoft.com/office/powerpoint/2010/main" val="19864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b="1" dirty="0">
                <a:latin typeface="Times New Roman" panose="02020603050405020304" pitchFamily="18" charset="0"/>
                <a:cs typeface="Times New Roman" panose="02020603050405020304" pitchFamily="18" charset="0"/>
              </a:rPr>
              <a:t>Introduction</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825625"/>
            <a:ext cx="7886700" cy="4351338"/>
          </a:xfrm>
        </p:spPr>
        <p:txBody>
          <a:bodyPr>
            <a:normAutofit/>
          </a:bodyPr>
          <a:lstStyle/>
          <a:p>
            <a:pPr marL="684212" indent="-457200" algn="just"/>
            <a:r>
              <a:rPr lang="en-US" sz="1300" dirty="0">
                <a:latin typeface="Times New Roman" panose="02020603050405020304" pitchFamily="18" charset="0"/>
                <a:cs typeface="Times New Roman" panose="02020603050405020304" pitchFamily="18" charset="0"/>
              </a:rPr>
              <a:t>Human health is the complete state of physical, social and mental well-being and not merely the absence of any disease, illness or infirmity.</a:t>
            </a:r>
          </a:p>
          <a:p>
            <a:pPr marL="684212" indent="-457200" algn="just"/>
            <a:r>
              <a:rPr lang="en-US" sz="1300" dirty="0">
                <a:latin typeface="Times New Roman" panose="02020603050405020304" pitchFamily="18" charset="0"/>
                <a:cs typeface="Times New Roman" panose="02020603050405020304" pitchFamily="18" charset="0"/>
              </a:rPr>
              <a:t>In current situation, human health has been on a steep decline. Number of people with some ailment or the other is increasing rapidly.</a:t>
            </a:r>
          </a:p>
          <a:p>
            <a:pPr marL="684212" indent="-457200" algn="just"/>
            <a:r>
              <a:rPr lang="en-US" sz="1300" dirty="0">
                <a:latin typeface="Times New Roman" panose="02020603050405020304" pitchFamily="18" charset="0"/>
                <a:cs typeface="Times New Roman" panose="02020603050405020304" pitchFamily="18" charset="0"/>
              </a:rPr>
              <a:t>Most of this is attributed to lack of any physical exercise or a regime for the same.</a:t>
            </a:r>
          </a:p>
          <a:p>
            <a:pPr marL="684212" indent="-457200" algn="just"/>
            <a:r>
              <a:rPr lang="en-US" sz="1300" dirty="0">
                <a:latin typeface="Times New Roman" panose="02020603050405020304" pitchFamily="18" charset="0"/>
                <a:cs typeface="Times New Roman" panose="02020603050405020304" pitchFamily="18" charset="0"/>
              </a:rPr>
              <a:t>Some who actually do take up the initiative to exercise regularly and primarily weight train most often than not find themselves new and unaware of the intricacies like correct posture and ‘form’ for an exercise and end up hurting themselves in the process.</a:t>
            </a:r>
          </a:p>
          <a:p>
            <a:pPr marL="684212" indent="-457200" algn="just"/>
            <a:r>
              <a:rPr lang="en-US" sz="1300" dirty="0">
                <a:latin typeface="Times New Roman" panose="02020603050405020304" pitchFamily="18" charset="0"/>
                <a:cs typeface="Times New Roman" panose="02020603050405020304" pitchFamily="18" charset="0"/>
              </a:rPr>
              <a:t>In the process of this study, several such approaches have been  reviewed which would assist the subject in assessing appropriate pose and form.</a:t>
            </a:r>
          </a:p>
          <a:p>
            <a:pPr marL="684212" indent="-457200" algn="just"/>
            <a:r>
              <a:rPr lang="en-US" sz="1300" dirty="0">
                <a:latin typeface="Times New Roman" panose="02020603050405020304" pitchFamily="18" charset="0"/>
                <a:cs typeface="Times New Roman" panose="02020603050405020304" pitchFamily="18" charset="0"/>
              </a:rPr>
              <a:t>There are number of algorithms, which have been proposed recently for pose estimations. Several of these tools including YOLO-Pose and Google MediaPipe Pose have been proposed in recent years, and they have been proven to have surprisingly reliable performance in human body pose predictions.</a:t>
            </a:r>
          </a:p>
          <a:p>
            <a:pPr marL="684212" indent="-457200" algn="just"/>
            <a:r>
              <a:rPr lang="en-US" sz="1300" dirty="0">
                <a:latin typeface="Times New Roman" panose="02020603050405020304" pitchFamily="18" charset="0"/>
                <a:cs typeface="Times New Roman" panose="02020603050405020304" pitchFamily="18" charset="0"/>
              </a:rPr>
              <a:t>Most gyms and similar facilities have a wide variety of equipment and experienced trainers for guidance regarding the correct posture and form. Unavailability of these equipment and trainers especially while setting up a workout regime at home during COVID-19 or similar housebound scenarios.</a:t>
            </a:r>
          </a:p>
        </p:txBody>
      </p:sp>
    </p:spTree>
    <p:extLst>
      <p:ext uri="{BB962C8B-B14F-4D97-AF65-F5344CB8AC3E}">
        <p14:creationId xmlns:p14="http://schemas.microsoft.com/office/powerpoint/2010/main" val="21786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5486400"/>
            <a:ext cx="2004648"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Robot">
            <a:extLst>
              <a:ext uri="{FF2B5EF4-FFF2-40B4-BE49-F238E27FC236}">
                <a16:creationId xmlns:a16="http://schemas.microsoft.com/office/drawing/2014/main" id="{C3F92C46-A056-46D2-B95C-D5A70EF93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5789" y="1551128"/>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650160"/>
            <a:ext cx="2240924"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650" y="479493"/>
            <a:ext cx="3943350" cy="1325563"/>
          </a:xfrm>
        </p:spPr>
        <p:txBody>
          <a:bodyPr>
            <a:normAutofit/>
          </a:bodyPr>
          <a:lstStyle/>
          <a:p>
            <a:r>
              <a:rPr lang="en-US" b="1" dirty="0">
                <a:latin typeface="Times New Roman" panose="02020603050405020304" pitchFamily="18" charset="0"/>
                <a:cs typeface="Times New Roman" panose="02020603050405020304" pitchFamily="18" charset="0"/>
              </a:rPr>
              <a:t>Motivation</a:t>
            </a:r>
            <a:endParaRPr lang="en-US" dirty="0"/>
          </a:p>
        </p:txBody>
      </p:sp>
      <p:sp>
        <p:nvSpPr>
          <p:cNvPr id="3" name="Content Placeholder 2"/>
          <p:cNvSpPr>
            <a:spLocks noGrp="1"/>
          </p:cNvSpPr>
          <p:nvPr>
            <p:ph idx="1"/>
          </p:nvPr>
        </p:nvSpPr>
        <p:spPr>
          <a:xfrm>
            <a:off x="628650" y="1984443"/>
            <a:ext cx="3943350" cy="4192520"/>
          </a:xfrm>
        </p:spPr>
        <p:txBody>
          <a:bodyPr>
            <a:normAutofit/>
          </a:bodyPr>
          <a:lstStyle/>
          <a:p>
            <a:pPr marL="227012" indent="0" algn="just">
              <a:buNone/>
            </a:pPr>
            <a:r>
              <a:rPr lang="en-US" sz="2200" dirty="0">
                <a:latin typeface="Times New Roman" panose="02020603050405020304" pitchFamily="18" charset="0"/>
                <a:cs typeface="Times New Roman" panose="02020603050405020304" pitchFamily="18" charset="0"/>
              </a:rPr>
              <a:t>As there are many people who are unable to complete the exercise correctly and accurately, a qualified guide is needed who can monitor them in real time while exercising. Different virtual systems have been developed to address this issue, yet some things still remain lacking. This technique is intended to help people exercise properly and at the right weight.</a:t>
            </a:r>
          </a:p>
        </p:txBody>
      </p:sp>
    </p:spTree>
    <p:extLst>
      <p:ext uri="{BB962C8B-B14F-4D97-AF65-F5344CB8AC3E}">
        <p14:creationId xmlns:p14="http://schemas.microsoft.com/office/powerpoint/2010/main" val="45487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1800" b="1">
                <a:solidFill>
                  <a:srgbClr val="FFFFFF"/>
                </a:solidFill>
                <a:latin typeface="Times New Roman" panose="02020603050405020304" pitchFamily="18" charset="0"/>
                <a:cs typeface="Times New Roman" panose="02020603050405020304" pitchFamily="18" charset="0"/>
              </a:rPr>
              <a:t>Problem Statements/Objectives of the Project</a:t>
            </a:r>
            <a:endParaRPr lang="en-US" sz="180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indent="0">
              <a:buNone/>
            </a:pPr>
            <a:r>
              <a:rPr lang="en-US">
                <a:latin typeface="Times New Roman" panose="02020603050405020304" pitchFamily="18" charset="0"/>
                <a:cs typeface="Times New Roman" panose="02020603050405020304" pitchFamily="18" charset="0"/>
              </a:rPr>
              <a:t>Many people are suffering from various types of severe injuries because they are unable to complete the exercise correctly. They can learn how to perform from a variety of online videos, but these videos cannot act as a real-time guide during a workout. This method may be useful to them as a real-time guide during workouts at home or in the gym, wherever they perform.</a:t>
            </a:r>
          </a:p>
          <a:p>
            <a:endParaRPr lang="en-US" dirty="0"/>
          </a:p>
        </p:txBody>
      </p:sp>
      <p:sp>
        <p:nvSpPr>
          <p:cNvPr id="4" name="Date Placeholder 3"/>
          <p:cNvSpPr>
            <a:spLocks noGrp="1"/>
          </p:cNvSpPr>
          <p:nvPr>
            <p:ph type="dt" sz="half" idx="10"/>
          </p:nvPr>
        </p:nvSpPr>
        <p:spPr>
          <a:xfrm>
            <a:off x="628650" y="6356350"/>
            <a:ext cx="1229967" cy="36512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85090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569" y="396606"/>
            <a:ext cx="8229240" cy="591128"/>
          </a:xfrm>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Literature Survey</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3863638268"/>
              </p:ext>
            </p:extLst>
          </p:nvPr>
        </p:nvGraphicFramePr>
        <p:xfrm>
          <a:off x="26128" y="1002082"/>
          <a:ext cx="9048205" cy="5766923"/>
        </p:xfrm>
        <a:graphic>
          <a:graphicData uri="http://schemas.openxmlformats.org/drawingml/2006/table">
            <a:tbl>
              <a:tblPr firstRow="1" firstCol="1" bandRow="1">
                <a:tableStyleId>{5FD0F851-EC5A-4D38-B0AD-8093EC10F338}</a:tableStyleId>
              </a:tblPr>
              <a:tblGrid>
                <a:gridCol w="660196">
                  <a:extLst>
                    <a:ext uri="{9D8B030D-6E8A-4147-A177-3AD203B41FA5}">
                      <a16:colId xmlns:a16="http://schemas.microsoft.com/office/drawing/2014/main" val="193648268"/>
                    </a:ext>
                  </a:extLst>
                </a:gridCol>
                <a:gridCol w="1236269">
                  <a:extLst>
                    <a:ext uri="{9D8B030D-6E8A-4147-A177-3AD203B41FA5}">
                      <a16:colId xmlns:a16="http://schemas.microsoft.com/office/drawing/2014/main" val="2464862219"/>
                    </a:ext>
                  </a:extLst>
                </a:gridCol>
                <a:gridCol w="3484463">
                  <a:extLst>
                    <a:ext uri="{9D8B030D-6E8A-4147-A177-3AD203B41FA5}">
                      <a16:colId xmlns:a16="http://schemas.microsoft.com/office/drawing/2014/main" val="2969880983"/>
                    </a:ext>
                  </a:extLst>
                </a:gridCol>
                <a:gridCol w="2217517">
                  <a:extLst>
                    <a:ext uri="{9D8B030D-6E8A-4147-A177-3AD203B41FA5}">
                      <a16:colId xmlns:a16="http://schemas.microsoft.com/office/drawing/2014/main" val="2417787931"/>
                    </a:ext>
                  </a:extLst>
                </a:gridCol>
                <a:gridCol w="1449760">
                  <a:extLst>
                    <a:ext uri="{9D8B030D-6E8A-4147-A177-3AD203B41FA5}">
                      <a16:colId xmlns:a16="http://schemas.microsoft.com/office/drawing/2014/main" val="3674253960"/>
                    </a:ext>
                  </a:extLst>
                </a:gridCol>
              </a:tblGrid>
              <a:tr h="322137">
                <a:tc>
                  <a:txBody>
                    <a:bodyPr/>
                    <a:lstStyle/>
                    <a:p>
                      <a:pPr marL="0" marR="0" algn="ctr">
                        <a:lnSpc>
                          <a:spcPct val="107000"/>
                        </a:lnSpc>
                        <a:spcBef>
                          <a:spcPts val="0"/>
                        </a:spcBef>
                        <a:spcAft>
                          <a:spcPts val="0"/>
                        </a:spcAft>
                      </a:pPr>
                      <a:r>
                        <a:rPr lang="en-US" sz="1600">
                          <a:effectLst/>
                        </a:rPr>
                        <a:t>S. No.</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600">
                          <a:effectLst/>
                        </a:rPr>
                        <a:t>Author/Year</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600" dirty="0">
                          <a:effectLst/>
                        </a:rPr>
                        <a:t>Methodology</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600">
                          <a:effectLst/>
                        </a:rPr>
                        <a:t>Results</a:t>
                      </a:r>
                      <a:endParaRPr lang="en-US" sz="14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600" dirty="0">
                          <a:effectLst/>
                        </a:rPr>
                        <a:t>Remarks</a:t>
                      </a:r>
                      <a:endParaRPr lang="en-US" sz="14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903922"/>
                  </a:ext>
                </a:extLst>
              </a:tr>
              <a:tr h="780154">
                <a:tc>
                  <a:txBody>
                    <a:bodyPr/>
                    <a:lstStyle/>
                    <a:p>
                      <a:pPr marL="0" marR="0" algn="ctr">
                        <a:lnSpc>
                          <a:spcPct val="107000"/>
                        </a:lnSpc>
                        <a:spcBef>
                          <a:spcPts val="0"/>
                        </a:spcBef>
                        <a:spcAft>
                          <a:spcPts val="0"/>
                        </a:spcAft>
                      </a:pPr>
                      <a:r>
                        <a:rPr lang="en-US" sz="800">
                          <a:effectLst/>
                        </a:rPr>
                        <a:t>1.</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W. Ouyang et al., 2014</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DTW (Dynamic Time Warping), CNN model used was</a:t>
                      </a:r>
                      <a:endParaRPr lang="en-US" sz="700" dirty="0">
                        <a:effectLst/>
                      </a:endParaRPr>
                    </a:p>
                    <a:p>
                      <a:pPr marL="0" marR="0" algn="just">
                        <a:lnSpc>
                          <a:spcPct val="107000"/>
                        </a:lnSpc>
                        <a:spcBef>
                          <a:spcPts val="0"/>
                        </a:spcBef>
                        <a:spcAft>
                          <a:spcPts val="0"/>
                        </a:spcAft>
                      </a:pPr>
                      <a:r>
                        <a:rPr lang="en-US" sz="800" dirty="0">
                          <a:effectLst/>
                        </a:rPr>
                        <a:t>trained on the COCO [11] dataset for human pose estimation</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IEEE conference on computer vision and pattern recognition</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Here multi-source deep model in non-linearly integrates the three information sources: appearance scope, deformations and appearance mixture type.</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2151605"/>
                  </a:ext>
                </a:extLst>
              </a:tr>
              <a:tr h="1328970">
                <a:tc>
                  <a:txBody>
                    <a:bodyPr/>
                    <a:lstStyle/>
                    <a:p>
                      <a:pPr marL="0" marR="0" algn="ctr">
                        <a:lnSpc>
                          <a:spcPct val="107000"/>
                        </a:lnSpc>
                        <a:spcBef>
                          <a:spcPts val="0"/>
                        </a:spcBef>
                        <a:spcAft>
                          <a:spcPts val="0"/>
                        </a:spcAft>
                      </a:pPr>
                      <a:r>
                        <a:rPr lang="en-US" sz="800">
                          <a:effectLst/>
                        </a:rPr>
                        <a:t>2.</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G. Dsouza et al., 2020</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One should focus on acquiring the model weights, which may be done online because to the availability of various example data sets for the general public. Model weights must be loaded into the network. The system must be able to read the user-uploaded video input. as a group of frames that we utilized as network input. The machine will then analyses crucial data and make predictions. Using the primary points, a stick figure or skeletal framework will be created. Calculations might be made to determine the angles between the various body components and the stick figure-like skeletal system. Using the angles that were established by obeying certain directions, a result can be attained.</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800">
                          <a:effectLst/>
                        </a:rPr>
                        <a:t>Project execution is a fairly simplistic. The accuracy of the angels between them, using top-notch cameras and advanced graphics, joints and limbs may be made to look clear.</a:t>
                      </a:r>
                      <a:endParaRPr lang="en-US" sz="700">
                        <a:effectLst/>
                      </a:endParaRPr>
                    </a:p>
                    <a:p>
                      <a:pPr marL="0" marR="0" algn="just">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To improve quality of this paper project the camera should be of high mega pixels for good resolutions.</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443036"/>
                  </a:ext>
                </a:extLst>
              </a:tr>
              <a:tr h="667643">
                <a:tc>
                  <a:txBody>
                    <a:bodyPr/>
                    <a:lstStyle/>
                    <a:p>
                      <a:pPr marL="0" marR="0" algn="ctr">
                        <a:lnSpc>
                          <a:spcPct val="107000"/>
                        </a:lnSpc>
                        <a:spcBef>
                          <a:spcPts val="0"/>
                        </a:spcBef>
                        <a:spcAft>
                          <a:spcPts val="0"/>
                        </a:spcAft>
                      </a:pPr>
                      <a:r>
                        <a:rPr lang="en-US" sz="800">
                          <a:effectLst/>
                        </a:rPr>
                        <a:t>3.</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A. Nagarkoti et al., 2019</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Used workout videos having a frame rate of 25f ps.</a:t>
                      </a:r>
                      <a:endParaRPr lang="en-US" sz="700">
                        <a:effectLst/>
                      </a:endParaRPr>
                    </a:p>
                    <a:p>
                      <a:pPr marL="0" marR="0" algn="just">
                        <a:lnSpc>
                          <a:spcPct val="107000"/>
                        </a:lnSpc>
                        <a:spcBef>
                          <a:spcPts val="0"/>
                        </a:spcBef>
                        <a:spcAft>
                          <a:spcPts val="0"/>
                        </a:spcAft>
                      </a:pPr>
                      <a:r>
                        <a:rPr lang="en-US" sz="800">
                          <a:effectLst/>
                        </a:rPr>
                        <a:t>User’s activity was recorded using a laptop and an external</a:t>
                      </a:r>
                      <a:endParaRPr lang="en-US" sz="700">
                        <a:effectLst/>
                      </a:endParaRPr>
                    </a:p>
                    <a:p>
                      <a:pPr marL="0" marR="0" algn="just">
                        <a:lnSpc>
                          <a:spcPct val="107000"/>
                        </a:lnSpc>
                        <a:spcBef>
                          <a:spcPts val="0"/>
                        </a:spcBef>
                        <a:spcAft>
                          <a:spcPts val="0"/>
                        </a:spcAft>
                      </a:pPr>
                      <a:r>
                        <a:rPr lang="en-US" sz="800">
                          <a:effectLst/>
                        </a:rPr>
                        <a:t>Webcam at a resolution of 1280X720.</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Was able to detect errors in limp positions. Needed more fine-tuned data set for better result.</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358614"/>
                  </a:ext>
                </a:extLst>
              </a:tr>
              <a:tr h="1435095">
                <a:tc>
                  <a:txBody>
                    <a:bodyPr/>
                    <a:lstStyle/>
                    <a:p>
                      <a:pPr marL="0" marR="0" algn="ctr">
                        <a:lnSpc>
                          <a:spcPct val="107000"/>
                        </a:lnSpc>
                        <a:spcBef>
                          <a:spcPts val="0"/>
                        </a:spcBef>
                        <a:spcAft>
                          <a:spcPts val="0"/>
                        </a:spcAft>
                      </a:pPr>
                      <a:r>
                        <a:rPr lang="en-US" sz="800">
                          <a:effectLst/>
                        </a:rPr>
                        <a:t>4.</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M. Kocabas et al., 2018</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They evaluated the method on four different datasets (MPII Human pose dataset), (Human3.6M), (Penn Action), (NTU </a:t>
                      </a:r>
                      <a:r>
                        <a:rPr lang="en-US" sz="800" dirty="0" err="1">
                          <a:effectLst/>
                        </a:rPr>
                        <a:t>RGB+d</a:t>
                      </a:r>
                      <a:r>
                        <a:rPr lang="en-US" sz="800" dirty="0">
                          <a:effectLst/>
                        </a:rPr>
                        <a:t>)</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85.5% accurate on the NTU for 3d action recognition</a:t>
                      </a:r>
                      <a:endParaRPr lang="en-US" sz="700" dirty="0">
                        <a:effectLst/>
                      </a:endParaRPr>
                    </a:p>
                    <a:p>
                      <a:pPr marL="0" marR="0" algn="just">
                        <a:lnSpc>
                          <a:spcPct val="107000"/>
                        </a:lnSpc>
                        <a:spcBef>
                          <a:spcPts val="0"/>
                        </a:spcBef>
                        <a:spcAft>
                          <a:spcPts val="0"/>
                        </a:spcAft>
                      </a:pPr>
                      <a:r>
                        <a:rPr lang="en-US" sz="800" dirty="0">
                          <a:effectLst/>
                        </a:rPr>
                        <a:t>97.4% accurate on the Penn action recognition</a:t>
                      </a:r>
                      <a:endParaRPr lang="en-US" sz="700" dirty="0">
                        <a:effectLst/>
                      </a:endParaRPr>
                    </a:p>
                    <a:p>
                      <a:pPr marL="0" marR="0" algn="just">
                        <a:lnSpc>
                          <a:spcPct val="107000"/>
                        </a:lnSpc>
                        <a:spcBef>
                          <a:spcPts val="0"/>
                        </a:spcBef>
                        <a:spcAft>
                          <a:spcPts val="0"/>
                        </a:spcAft>
                      </a:pPr>
                      <a:r>
                        <a:rPr lang="en-US" sz="800" dirty="0">
                          <a:effectLst/>
                        </a:rPr>
                        <a:t>53.2% accurate on the Human3.6M action recognition</a:t>
                      </a:r>
                      <a:endParaRPr lang="en-US" sz="700" dirty="0">
                        <a:effectLst/>
                      </a:endParaRPr>
                    </a:p>
                    <a:p>
                      <a:pPr marL="0" marR="0" algn="just">
                        <a:lnSpc>
                          <a:spcPct val="107000"/>
                        </a:lnSpc>
                        <a:spcBef>
                          <a:spcPts val="0"/>
                        </a:spcBef>
                        <a:spcAft>
                          <a:spcPts val="0"/>
                        </a:spcAft>
                      </a:pPr>
                      <a:r>
                        <a:rPr lang="en-US" sz="800" dirty="0">
                          <a:effectLst/>
                        </a:rPr>
                        <a:t>63.9% accurate on the MPII action recognition</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969730"/>
                  </a:ext>
                </a:extLst>
              </a:tr>
              <a:tr h="1232924">
                <a:tc>
                  <a:txBody>
                    <a:bodyPr/>
                    <a:lstStyle/>
                    <a:p>
                      <a:pPr marL="0" marR="0" algn="ctr">
                        <a:lnSpc>
                          <a:spcPct val="107000"/>
                        </a:lnSpc>
                        <a:spcBef>
                          <a:spcPts val="0"/>
                        </a:spcBef>
                        <a:spcAft>
                          <a:spcPts val="0"/>
                        </a:spcAft>
                      </a:pPr>
                      <a:r>
                        <a:rPr lang="en-US" sz="8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G. Taware et al., 2021</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The training data set consists of 60000 photographs, 25000 frames in which the user really completes the activity, and a few images of the same stance with different critical points.</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a:effectLst/>
                        </a:rPr>
                        <a:t>As pose estimation using computer vision for various exercises and postures can be challenging, the poses and count repetitions for a select few exercises. It is not compatible to operate on a mobile Android or iOS application; rather, it is created as a cross-web application. In the real-time system, the program is unable to catch many people in the frame.</a:t>
                      </a:r>
                      <a:endParaRPr lang="en-US" sz="700">
                        <a:effectLst/>
                      </a:endParaRPr>
                    </a:p>
                    <a:p>
                      <a:pPr marL="0" marR="0" algn="just">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800" dirty="0">
                          <a:effectLst/>
                        </a:rPr>
                        <a:t> </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27724" marR="277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9964087"/>
                  </a:ext>
                </a:extLst>
              </a:tr>
            </a:tbl>
          </a:graphicData>
        </a:graphic>
      </p:graphicFrame>
    </p:spTree>
    <p:extLst>
      <p:ext uri="{BB962C8B-B14F-4D97-AF65-F5344CB8AC3E}">
        <p14:creationId xmlns:p14="http://schemas.microsoft.com/office/powerpoint/2010/main" val="247680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377" y="216167"/>
            <a:ext cx="7886700" cy="801341"/>
          </a:xfrm>
        </p:spPr>
        <p:txBody>
          <a:bodyPr/>
          <a:lstStyle/>
          <a:p>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Literature Survey </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Contd.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39374628"/>
              </p:ext>
            </p:extLst>
          </p:nvPr>
        </p:nvGraphicFramePr>
        <p:xfrm>
          <a:off x="17417" y="939128"/>
          <a:ext cx="9074332" cy="5918872"/>
        </p:xfrm>
        <a:graphic>
          <a:graphicData uri="http://schemas.openxmlformats.org/drawingml/2006/table">
            <a:tbl>
              <a:tblPr firstRow="1" firstCol="1" bandRow="1">
                <a:tableStyleId>{5FD0F851-EC5A-4D38-B0AD-8093EC10F338}</a:tableStyleId>
              </a:tblPr>
              <a:tblGrid>
                <a:gridCol w="642780">
                  <a:extLst>
                    <a:ext uri="{9D8B030D-6E8A-4147-A177-3AD203B41FA5}">
                      <a16:colId xmlns:a16="http://schemas.microsoft.com/office/drawing/2014/main" val="474396637"/>
                    </a:ext>
                  </a:extLst>
                </a:gridCol>
                <a:gridCol w="1236269">
                  <a:extLst>
                    <a:ext uri="{9D8B030D-6E8A-4147-A177-3AD203B41FA5}">
                      <a16:colId xmlns:a16="http://schemas.microsoft.com/office/drawing/2014/main" val="390489869"/>
                    </a:ext>
                  </a:extLst>
                </a:gridCol>
                <a:gridCol w="3706976">
                  <a:extLst>
                    <a:ext uri="{9D8B030D-6E8A-4147-A177-3AD203B41FA5}">
                      <a16:colId xmlns:a16="http://schemas.microsoft.com/office/drawing/2014/main" val="3428440158"/>
                    </a:ext>
                  </a:extLst>
                </a:gridCol>
                <a:gridCol w="1812342">
                  <a:extLst>
                    <a:ext uri="{9D8B030D-6E8A-4147-A177-3AD203B41FA5}">
                      <a16:colId xmlns:a16="http://schemas.microsoft.com/office/drawing/2014/main" val="748746220"/>
                    </a:ext>
                  </a:extLst>
                </a:gridCol>
                <a:gridCol w="1675965">
                  <a:extLst>
                    <a:ext uri="{9D8B030D-6E8A-4147-A177-3AD203B41FA5}">
                      <a16:colId xmlns:a16="http://schemas.microsoft.com/office/drawing/2014/main" val="3296897878"/>
                    </a:ext>
                  </a:extLst>
                </a:gridCol>
              </a:tblGrid>
              <a:tr h="538079">
                <a:tc>
                  <a:txBody>
                    <a:bodyPr/>
                    <a:lstStyle/>
                    <a:p>
                      <a:pPr marL="0" marR="0" algn="ctr">
                        <a:lnSpc>
                          <a:spcPct val="107000"/>
                        </a:lnSpc>
                        <a:spcBef>
                          <a:spcPts val="0"/>
                        </a:spcBef>
                        <a:spcAft>
                          <a:spcPts val="0"/>
                        </a:spcAft>
                      </a:pPr>
                      <a:r>
                        <a:rPr lang="en-US" sz="1000">
                          <a:effectLst/>
                        </a:rPr>
                        <a:t>6.</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H. Pardeshi et al., 2022</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Greedy bipartite matching algorithm. and multi stage CNN for three significant stages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Works with 86.534% accuracy</a:t>
                      </a:r>
                      <a:endParaRPr lang="en-US" sz="900">
                        <a:effectLst/>
                      </a:endParaRPr>
                    </a:p>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Using the greedy bipartite matching algorithm</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31890"/>
                  </a:ext>
                </a:extLst>
              </a:tr>
              <a:tr h="1076159">
                <a:tc>
                  <a:txBody>
                    <a:bodyPr/>
                    <a:lstStyle/>
                    <a:p>
                      <a:pPr marL="0" marR="0" algn="ctr">
                        <a:lnSpc>
                          <a:spcPct val="107000"/>
                        </a:lnSpc>
                        <a:spcBef>
                          <a:spcPts val="0"/>
                        </a:spcBef>
                        <a:spcAft>
                          <a:spcPts val="0"/>
                        </a:spcAft>
                      </a:pPr>
                      <a:r>
                        <a:rPr lang="en-US" sz="1000">
                          <a:effectLst/>
                        </a:rPr>
                        <a:t>7.</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H. Xiong et al., 2020</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It operated using reliable workout analysis based on robust vision.</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It recognizes improper movements and does not take timing into account. Consequently, don't give the user timely feedback.</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0777223"/>
                  </a:ext>
                </a:extLst>
              </a:tr>
              <a:tr h="717439">
                <a:tc>
                  <a:txBody>
                    <a:bodyPr/>
                    <a:lstStyle/>
                    <a:p>
                      <a:pPr marL="0" marR="0" algn="ctr">
                        <a:lnSpc>
                          <a:spcPct val="107000"/>
                        </a:lnSpc>
                        <a:spcBef>
                          <a:spcPts val="0"/>
                        </a:spcBef>
                        <a:spcAft>
                          <a:spcPts val="0"/>
                        </a:spcAft>
                      </a:pPr>
                      <a:r>
                        <a:rPr lang="en-US" sz="1000">
                          <a:effectLst/>
                        </a:rPr>
                        <a:t>8.</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S.K. Yadav et al., 2019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Recognize various yoga poses using deep learning algorithm and data sets of 6 yoga asana is used. Yoga pose detection in real-time videos using CNN and LSTM.</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It can be used on a portable device for self-training and real-time predictions.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158372"/>
                  </a:ext>
                </a:extLst>
              </a:tr>
              <a:tr h="1614237">
                <a:tc>
                  <a:txBody>
                    <a:bodyPr/>
                    <a:lstStyle/>
                    <a:p>
                      <a:pPr marL="0" marR="0" algn="ctr">
                        <a:lnSpc>
                          <a:spcPct val="107000"/>
                        </a:lnSpc>
                        <a:spcBef>
                          <a:spcPts val="0"/>
                        </a:spcBef>
                        <a:spcAft>
                          <a:spcPts val="0"/>
                        </a:spcAft>
                      </a:pPr>
                      <a:r>
                        <a:rPr lang="en-US" sz="1000">
                          <a:effectLst/>
                        </a:rPr>
                        <a:t>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Y. Gu et al., 2019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Utilized deep leaning for human posture estimation and an interactive computer vision-based system at home to complete physical therapy.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They were unable to create a way of algorithm which, provides more specific  evaluation of the patient’s progress or offer users the option of viewing the side of the object.</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212807"/>
                  </a:ext>
                </a:extLst>
              </a:tr>
              <a:tr h="896799">
                <a:tc>
                  <a:txBody>
                    <a:bodyPr/>
                    <a:lstStyle/>
                    <a:p>
                      <a:pPr marL="0" marR="0" algn="ctr">
                        <a:lnSpc>
                          <a:spcPct val="107000"/>
                        </a:lnSpc>
                        <a:spcBef>
                          <a:spcPts val="0"/>
                        </a:spcBef>
                        <a:spcAft>
                          <a:spcPts val="0"/>
                        </a:spcAft>
                      </a:pPr>
                      <a:r>
                        <a:rPr lang="en-US" sz="1000">
                          <a:effectLst/>
                        </a:rPr>
                        <a:t>10.</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Chen &amp; Yang, 2018</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Deep neural networks and </a:t>
                      </a:r>
                      <a:r>
                        <a:rPr lang="en-US" sz="1000" dirty="0" err="1">
                          <a:effectLst/>
                        </a:rPr>
                        <a:t>OpenPose</a:t>
                      </a:r>
                      <a:r>
                        <a:rPr lang="en-US" sz="1000" dirty="0">
                          <a:effectLst/>
                        </a:rPr>
                        <a:t> were utilized to estimate poses, while machine learning and heuristic-based models were employed to calculate performance results through comparisons.</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It only functions on web-based Windows and Linux computers that use GPU technology.</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 </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056611"/>
                  </a:ext>
                </a:extLst>
              </a:tr>
              <a:tr h="1076159">
                <a:tc>
                  <a:txBody>
                    <a:bodyPr/>
                    <a:lstStyle/>
                    <a:p>
                      <a:pPr marL="0" marR="0" algn="ctr">
                        <a:lnSpc>
                          <a:spcPct val="107000"/>
                        </a:lnSpc>
                        <a:spcBef>
                          <a:spcPts val="0"/>
                        </a:spcBef>
                        <a:spcAft>
                          <a:spcPts val="0"/>
                        </a:spcAft>
                      </a:pPr>
                      <a:r>
                        <a:rPr lang="en-US" sz="1000" dirty="0">
                          <a:effectLst/>
                        </a:rPr>
                        <a:t>11.</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Z. Cao et al., 2019</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It did on single-person and multi-person pose estimates. They do inference on a single person based on a variety of local observations of various body parts. Multi-person employed a top-down approach to first identify persons and then separately assess each person's stance.</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a:effectLst/>
                        </a:rPr>
                        <a:t>This only executes on images; it cannot be applied to videos.</a:t>
                      </a:r>
                      <a:endParaRPr lang="en-US" sz="90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000" dirty="0">
                          <a:effectLst/>
                        </a:rPr>
                        <a:t> </a:t>
                      </a:r>
                      <a:endParaRPr lang="en-US" sz="900" dirty="0">
                        <a:effectLst/>
                        <a:latin typeface="Calibri" panose="020F0502020204030204" pitchFamily="34" charset="0"/>
                        <a:ea typeface="Calibri" panose="020F0502020204030204" pitchFamily="34" charset="0"/>
                        <a:cs typeface="Mangal" panose="02040503050203030202" pitchFamily="18" charset="0"/>
                      </a:endParaRPr>
                    </a:p>
                  </a:txBody>
                  <a:tcPr marL="46206" marR="462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279888"/>
                  </a:ext>
                </a:extLst>
              </a:tr>
            </a:tbl>
          </a:graphicData>
        </a:graphic>
      </p:graphicFrame>
    </p:spTree>
    <p:extLst>
      <p:ext uri="{BB962C8B-B14F-4D97-AF65-F5344CB8AC3E}">
        <p14:creationId xmlns:p14="http://schemas.microsoft.com/office/powerpoint/2010/main" val="35929814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1416</TotalTime>
  <Words>3177</Words>
  <Application>Microsoft Office PowerPoint</Application>
  <PresentationFormat>On-screen Show (4:3)</PresentationFormat>
  <Paragraphs>272</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PowerPoint Presentation</vt:lpstr>
      <vt:lpstr>Approval from guide for the evaluation</vt:lpstr>
      <vt:lpstr>Agenda</vt:lpstr>
      <vt:lpstr>Teamwork Performed</vt:lpstr>
      <vt:lpstr>Introduction</vt:lpstr>
      <vt:lpstr>Motivation</vt:lpstr>
      <vt:lpstr>Problem Statements/Objectives of the Project</vt:lpstr>
      <vt:lpstr>Literature Survey</vt:lpstr>
      <vt:lpstr>Literature Survey Contd.</vt:lpstr>
      <vt:lpstr>Literature Survey Contd.</vt:lpstr>
      <vt:lpstr>PowerPoint Presentation</vt:lpstr>
      <vt:lpstr>Meeting details</vt:lpstr>
      <vt:lpstr>Project Planning</vt:lpstr>
      <vt:lpstr>Screenshot of the Approval of the Certificate of the Project Report</vt:lpstr>
      <vt:lpstr>Project Modules</vt:lpstr>
      <vt:lpstr>Project Modules</vt:lpstr>
      <vt:lpstr>Proposed System</vt:lpstr>
      <vt:lpstr>Methodology used</vt:lpstr>
      <vt:lpstr>Methodology used contd.</vt:lpstr>
      <vt:lpstr>Algorithms and framework</vt:lpstr>
      <vt:lpstr>Methodology used contd.</vt:lpstr>
      <vt:lpstr>Proposed System Contd.</vt:lpstr>
      <vt:lpstr>PowerPoint Presentation</vt:lpstr>
      <vt:lpstr>PowerPoint Presentation</vt:lpstr>
      <vt:lpstr>Quality of Final Project Report</vt:lpstr>
      <vt:lpstr>QUALITY OF SOLUTION</vt:lpstr>
      <vt:lpstr>QUALITY OF SOLUTION contd…</vt:lpstr>
      <vt:lpstr>Projects Outcome</vt:lpstr>
      <vt:lpstr>Projects Outcome contd.</vt:lpstr>
      <vt:lpstr>Projects Outcome</vt:lpstr>
      <vt:lpstr>Projects Outcome contd.</vt:lpstr>
      <vt:lpstr>Accuracy</vt:lpstr>
      <vt:lpstr>Proof of the Outcome</vt:lpstr>
      <vt:lpstr>Certificate of Participations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Sanjay Kumar Singh</cp:lastModifiedBy>
  <cp:revision>104</cp:revision>
  <dcterms:created xsi:type="dcterms:W3CDTF">2019-03-30T06:52:13Z</dcterms:created>
  <dcterms:modified xsi:type="dcterms:W3CDTF">2023-05-05T06:20:43Z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